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1" autoAdjust="0"/>
    <p:restoredTop sz="94660"/>
  </p:normalViewPr>
  <p:slideViewPr>
    <p:cSldViewPr>
      <p:cViewPr varScale="1">
        <p:scale>
          <a:sx n="81" d="100"/>
          <a:sy n="81" d="100"/>
        </p:scale>
        <p:origin x="-5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57442-F54A-4BFC-A01C-2BD270F3FDA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245EE-EE57-4358-9744-6C326F9B69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AEC8-A334-471C-B172-1017FFFB27A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886E-1034-400F-ADDE-A830DBB3A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AEC8-A334-471C-B172-1017FFFB27A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886E-1034-400F-ADDE-A830DBB3A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AEC8-A334-471C-B172-1017FFFB27A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886E-1034-400F-ADDE-A830DBB3A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AEC8-A334-471C-B172-1017FFFB27A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886E-1034-400F-ADDE-A830DBB3A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AEC8-A334-471C-B172-1017FFFB27A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886E-1034-400F-ADDE-A830DBB3A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AEC8-A334-471C-B172-1017FFFB27A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886E-1034-400F-ADDE-A830DBB3A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AEC8-A334-471C-B172-1017FFFB27A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886E-1034-400F-ADDE-A830DBB3A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AEC8-A334-471C-B172-1017FFFB27A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886E-1034-400F-ADDE-A830DBB3A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AEC8-A334-471C-B172-1017FFFB27A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886E-1034-400F-ADDE-A830DBB3A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AEC8-A334-471C-B172-1017FFFB27A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886E-1034-400F-ADDE-A830DBB3A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AEC8-A334-471C-B172-1017FFFB27A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886E-1034-400F-ADDE-A830DBB3A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2AEC8-A334-471C-B172-1017FFFB27A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4886E-1034-400F-ADDE-A830DBB3A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Earth’s Interior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of Continental Drift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Land Features</a:t>
            </a:r>
          </a:p>
          <a:p>
            <a:pPr lvl="1"/>
            <a:r>
              <a:rPr lang="en-US" dirty="0" smtClean="0"/>
              <a:t>Mountains ranges lined up on Africa and South America</a:t>
            </a:r>
          </a:p>
          <a:p>
            <a:pPr lvl="1"/>
            <a:r>
              <a:rPr lang="en-US" dirty="0" smtClean="0"/>
              <a:t>European coal fields match those in North America</a:t>
            </a:r>
          </a:p>
          <a:p>
            <a:r>
              <a:rPr lang="en-US" dirty="0" smtClean="0"/>
              <a:t>Fossils</a:t>
            </a:r>
          </a:p>
          <a:p>
            <a:pPr lvl="1"/>
            <a:r>
              <a:rPr lang="en-US" dirty="0" smtClean="0"/>
              <a:t>Trace of an ancient organism that has been preserved in rock</a:t>
            </a:r>
          </a:p>
          <a:p>
            <a:r>
              <a:rPr lang="en-US" dirty="0" smtClean="0"/>
              <a:t>Climate</a:t>
            </a:r>
          </a:p>
          <a:p>
            <a:pPr lvl="1"/>
            <a:r>
              <a:rPr lang="en-US" dirty="0" smtClean="0"/>
              <a:t>As continents move close to and farther away from equator, temperatures change. It carries fossils with it.</a:t>
            </a:r>
          </a:p>
          <a:p>
            <a:pPr lvl="1"/>
            <a:r>
              <a:rPr lang="en-US" dirty="0" smtClean="0"/>
              <a:t>South Africa was closer to south pole when Pangaea existed.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Wegener’s Hypothesis Rejected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 could not provide a cause for continental drive or the force that pushes or pulls the continents.</a:t>
            </a:r>
          </a:p>
          <a:p>
            <a:r>
              <a:rPr lang="en-US" dirty="0" smtClean="0"/>
              <a:t>They would also have to change the idea about how mountains formed.</a:t>
            </a:r>
          </a:p>
          <a:p>
            <a:r>
              <a:rPr lang="en-US" dirty="0" smtClean="0"/>
              <a:t>In 1900’s, they thought that they formed  because the Earth was cooling and shrinking.</a:t>
            </a:r>
          </a:p>
          <a:p>
            <a:r>
              <a:rPr lang="en-US" dirty="0" smtClean="0"/>
              <a:t>Wegener said that continents collide and fold up to form mountains.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Mid-Ocean Ridges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Mapped oceanic crust using solar</a:t>
            </a:r>
          </a:p>
          <a:p>
            <a:pPr lvl="1"/>
            <a:r>
              <a:rPr lang="en-US" dirty="0" smtClean="0"/>
              <a:t>device that bounces sound waves off underwater objects and then records the echoes.  The time it takes the echo to arrive indicates distance.</a:t>
            </a:r>
          </a:p>
          <a:p>
            <a:r>
              <a:rPr lang="en-US" dirty="0" smtClean="0"/>
              <a:t>Underwater mountains</a:t>
            </a:r>
          </a:p>
          <a:p>
            <a:r>
              <a:rPr lang="en-US" dirty="0" smtClean="0"/>
              <a:t>Where sea-floor spreading occurs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Sea-Floor Spreading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Harry Hess</a:t>
            </a:r>
          </a:p>
          <a:p>
            <a:r>
              <a:rPr lang="en-US" dirty="0" smtClean="0"/>
              <a:t>Proposed process of sea-floor spreading which is the process that constantly adds new material to ocean floor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Danielle\AppData\Local\Microsoft\Windows\INetCache\IE\IU26G3DW\seafloorspread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676400"/>
            <a:ext cx="4143375" cy="31568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for Sea-Floor Spreading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Molten material</a:t>
            </a:r>
          </a:p>
          <a:p>
            <a:pPr lvl="1"/>
            <a:r>
              <a:rPr lang="en-US" dirty="0" smtClean="0"/>
              <a:t>Alvin: underwater submarine</a:t>
            </a:r>
          </a:p>
          <a:p>
            <a:pPr lvl="1"/>
            <a:r>
              <a:rPr lang="en-US" dirty="0" smtClean="0"/>
              <a:t>Rocks samples that looked like pillows</a:t>
            </a:r>
          </a:p>
          <a:p>
            <a:pPr lvl="1"/>
            <a:r>
              <a:rPr lang="en-US" dirty="0" smtClean="0"/>
              <a:t>Molten lava that hardens quickly after erupting</a:t>
            </a:r>
          </a:p>
          <a:p>
            <a:r>
              <a:rPr lang="en-US" dirty="0" smtClean="0"/>
              <a:t>Magnetic stripes</a:t>
            </a:r>
          </a:p>
          <a:p>
            <a:pPr lvl="1"/>
            <a:r>
              <a:rPr lang="en-US" dirty="0" smtClean="0"/>
              <a:t>Magnetic poles have reversed itself many times during Earth’s history</a:t>
            </a:r>
          </a:p>
          <a:p>
            <a:pPr lvl="1"/>
            <a:r>
              <a:rPr lang="en-US" dirty="0" smtClean="0"/>
              <a:t>Rock has magnetic memory</a:t>
            </a:r>
          </a:p>
          <a:p>
            <a:r>
              <a:rPr lang="en-US" dirty="0" smtClean="0"/>
              <a:t>Drilling samples</a:t>
            </a:r>
          </a:p>
          <a:p>
            <a:pPr lvl="1"/>
            <a:r>
              <a:rPr lang="en-US" dirty="0" smtClean="0"/>
              <a:t>Glomar Challenger: drilling ship</a:t>
            </a:r>
          </a:p>
          <a:p>
            <a:pPr lvl="1"/>
            <a:r>
              <a:rPr lang="en-US" dirty="0" smtClean="0"/>
              <a:t>Farther from a ridge samples were taken the older the rocks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Subduction</a:t>
            </a:r>
            <a:r>
              <a:rPr lang="en-US" dirty="0" smtClean="0"/>
              <a:t> at Trenches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Deep-ocean trenches: where  ocean floor plunges into deep under water canyons</a:t>
            </a:r>
          </a:p>
          <a:p>
            <a:pPr lvl="1"/>
            <a:r>
              <a:rPr lang="en-US" dirty="0" smtClean="0"/>
              <a:t>Crust bends downward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ubduction</a:t>
            </a:r>
            <a:r>
              <a:rPr lang="en-US" dirty="0" smtClean="0"/>
              <a:t>: process where oceanic crust sinks back into mantle</a:t>
            </a:r>
          </a:p>
          <a:p>
            <a:r>
              <a:rPr lang="en-US" dirty="0" smtClean="0"/>
              <a:t>Ocean floor is renewed every 200 million years</a:t>
            </a:r>
          </a:p>
          <a:p>
            <a:r>
              <a:rPr lang="en-US" dirty="0" smtClean="0"/>
              <a:t>In Pacific Ocean, it is shrinking because </a:t>
            </a:r>
            <a:r>
              <a:rPr lang="en-US" dirty="0" err="1" smtClean="0"/>
              <a:t>subduction</a:t>
            </a:r>
            <a:r>
              <a:rPr lang="en-US" dirty="0" smtClean="0"/>
              <a:t> is occurring faster than sea-floor spreading.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Subduction</a:t>
            </a:r>
            <a:endParaRPr lang="en-US" dirty="0"/>
          </a:p>
        </p:txBody>
      </p:sp>
      <p:pic>
        <p:nvPicPr>
          <p:cNvPr id="4" name="Picture 2" descr="C:\Users\Danielle\AppData\Local\Microsoft\Windows\INetCache\IE\N0XOK1RV\Screen_shot_2013-11-20_at_5.16.38_AM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0400" y="1600200"/>
            <a:ext cx="6223199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Plate Tectonics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Pieces of Earth’s lithosphere are in slow constant motion, driven by convection current</a:t>
            </a:r>
          </a:p>
          <a:p>
            <a:r>
              <a:rPr lang="en-US" dirty="0" smtClean="0"/>
              <a:t>Explains the formation, movement, and </a:t>
            </a:r>
            <a:r>
              <a:rPr lang="en-US" dirty="0" err="1" smtClean="0"/>
              <a:t>subduction</a:t>
            </a:r>
            <a:r>
              <a:rPr lang="en-US" dirty="0" smtClean="0"/>
              <a:t> of plates</a:t>
            </a:r>
          </a:p>
          <a:p>
            <a:r>
              <a:rPr lang="en-US" dirty="0" smtClean="0"/>
              <a:t>Convection currents drive plate motion</a:t>
            </a:r>
          </a:p>
          <a:p>
            <a:r>
              <a:rPr lang="en-US" dirty="0" smtClean="0"/>
              <a:t>Faults: breaks in Earth’s crust where rocks have slipped past each other</a:t>
            </a:r>
          </a:p>
          <a:p>
            <a:r>
              <a:rPr lang="en-US" dirty="0" smtClean="0"/>
              <a:t>Satellites measure plate movement</a:t>
            </a:r>
          </a:p>
          <a:p>
            <a:pPr lvl="1"/>
            <a:r>
              <a:rPr lang="en-US" dirty="0" smtClean="0"/>
              <a:t>1 to 24 cm a year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Plate Boundaries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Divergent boundaries</a:t>
            </a:r>
          </a:p>
          <a:p>
            <a:pPr lvl="1"/>
            <a:r>
              <a:rPr lang="en-US" dirty="0" smtClean="0"/>
              <a:t>Two plates move apart or diverge</a:t>
            </a:r>
          </a:p>
          <a:p>
            <a:pPr lvl="1"/>
            <a:r>
              <a:rPr lang="en-US" dirty="0" smtClean="0"/>
              <a:t>Occur along mid-ocean ridges where sea-floor spreading occurs</a:t>
            </a:r>
          </a:p>
          <a:p>
            <a:pPr lvl="1"/>
            <a:r>
              <a:rPr lang="en-US" dirty="0" smtClean="0"/>
              <a:t>Occur on land as a rift valley</a:t>
            </a:r>
            <a:endParaRPr lang="en-US" dirty="0"/>
          </a:p>
        </p:txBody>
      </p:sp>
      <p:pic>
        <p:nvPicPr>
          <p:cNvPr id="6" name="Picture 2" descr="C:\Users\Danielle\AppData\Local\Microsoft\Windows\INetCache\IE\U3SD7P0T\divergent4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7250" y="2421731"/>
            <a:ext cx="4000500" cy="2882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Plate Boundaries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Convergent boundaries</a:t>
            </a:r>
          </a:p>
          <a:p>
            <a:pPr lvl="1"/>
            <a:r>
              <a:rPr lang="en-US" dirty="0" smtClean="0"/>
              <a:t>Two plates come together or converge</a:t>
            </a:r>
          </a:p>
          <a:p>
            <a:pPr lvl="1"/>
            <a:r>
              <a:rPr lang="en-US" dirty="0" smtClean="0"/>
              <a:t>Result is a collision</a:t>
            </a:r>
          </a:p>
          <a:p>
            <a:pPr lvl="1"/>
            <a:r>
              <a:rPr lang="en-US" dirty="0" smtClean="0"/>
              <a:t>Density of plates determines which comes out on top</a:t>
            </a:r>
          </a:p>
          <a:p>
            <a:pPr lvl="1"/>
            <a:r>
              <a:rPr lang="en-US" dirty="0" smtClean="0"/>
              <a:t>2 oceanic plates collide and denser one sinks</a:t>
            </a:r>
          </a:p>
          <a:p>
            <a:pPr lvl="1"/>
            <a:r>
              <a:rPr lang="en-US" dirty="0" smtClean="0"/>
              <a:t>Oceanic plate collides with continental plate and denser oceanic plate sinks (</a:t>
            </a:r>
            <a:r>
              <a:rPr lang="en-US" dirty="0" err="1" smtClean="0"/>
              <a:t>subduction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2 continental plates collide and push up into mountains</a:t>
            </a:r>
            <a:endParaRPr lang="en-US" dirty="0"/>
          </a:p>
        </p:txBody>
      </p:sp>
      <p:pic>
        <p:nvPicPr>
          <p:cNvPr id="5" name="Picture 6" descr="C:\Users\Danielle\AppData\Local\Microsoft\Windows\INetCache\IE\N0XOK1RV\Continental_vs_Continental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057400"/>
            <a:ext cx="3336244" cy="22201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Inside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 geologists answer the question: what’s inside earth?</a:t>
            </a:r>
          </a:p>
          <a:p>
            <a:r>
              <a:rPr lang="en-US" dirty="0" smtClean="0"/>
              <a:t>Evidence:</a:t>
            </a:r>
          </a:p>
          <a:p>
            <a:pPr lvl="1"/>
            <a:r>
              <a:rPr lang="en-US" dirty="0" smtClean="0"/>
              <a:t>Direct evidence:</a:t>
            </a:r>
          </a:p>
          <a:p>
            <a:pPr lvl="2"/>
            <a:r>
              <a:rPr lang="en-US" dirty="0"/>
              <a:t>R</a:t>
            </a:r>
            <a:r>
              <a:rPr lang="en-US" dirty="0" smtClean="0"/>
              <a:t>ock samples</a:t>
            </a:r>
          </a:p>
          <a:p>
            <a:pPr lvl="2"/>
            <a:r>
              <a:rPr lang="en-US" dirty="0" smtClean="0"/>
              <a:t>Have only drilled holes 12 km into Earth</a:t>
            </a:r>
          </a:p>
          <a:p>
            <a:pPr lvl="2"/>
            <a:r>
              <a:rPr lang="en-US" dirty="0" smtClean="0"/>
              <a:t>Forces blast rocks to surface</a:t>
            </a:r>
          </a:p>
          <a:p>
            <a:pPr lvl="1"/>
            <a:r>
              <a:rPr lang="en-US" dirty="0" smtClean="0"/>
              <a:t>Indirect evidence: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eismic waves</a:t>
            </a:r>
          </a:p>
          <a:p>
            <a:pPr lvl="2"/>
            <a:r>
              <a:rPr lang="en-US" dirty="0" smtClean="0"/>
              <a:t>Speeds and path of waves reveal structure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Plate Boundaries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Transform Boundaries</a:t>
            </a:r>
          </a:p>
          <a:p>
            <a:pPr lvl="1"/>
            <a:r>
              <a:rPr lang="en-US" dirty="0" smtClean="0"/>
              <a:t>Place where two plates slip past each other moving in opposite directions</a:t>
            </a:r>
          </a:p>
          <a:p>
            <a:pPr lvl="1"/>
            <a:r>
              <a:rPr lang="en-US" dirty="0" smtClean="0"/>
              <a:t>Earthquakes occur here</a:t>
            </a:r>
          </a:p>
          <a:p>
            <a:pPr lvl="1"/>
            <a:r>
              <a:rPr lang="en-US" dirty="0" smtClean="0"/>
              <a:t>Crust is neither created or destroyed</a:t>
            </a:r>
            <a:endParaRPr lang="en-US" dirty="0"/>
          </a:p>
        </p:txBody>
      </p:sp>
      <p:pic>
        <p:nvPicPr>
          <p:cNvPr id="5" name="Picture 5" descr="C:\Users\Danielle\AppData\Local\Microsoft\Windows\INetCache\IE\N0XOK1RV\transform_diagram[1]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600200"/>
            <a:ext cx="3597742" cy="3753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the layers of Earth vary?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Size</a:t>
            </a:r>
          </a:p>
          <a:p>
            <a:r>
              <a:rPr lang="en-US" dirty="0" smtClean="0"/>
              <a:t>Composition</a:t>
            </a:r>
          </a:p>
          <a:p>
            <a:r>
              <a:rPr lang="en-US" dirty="0" smtClean="0"/>
              <a:t>Temperature</a:t>
            </a:r>
          </a:p>
          <a:p>
            <a:pPr lvl="1"/>
            <a:r>
              <a:rPr lang="en-US" dirty="0" smtClean="0"/>
              <a:t>At first it cools, but as you get about 20 meters down it gets warmer.</a:t>
            </a:r>
          </a:p>
          <a:p>
            <a:pPr lvl="1"/>
            <a:r>
              <a:rPr lang="en-US" dirty="0" smtClean="0"/>
              <a:t>Every 40 meters you go down it increases temp. by 1 C degree</a:t>
            </a:r>
          </a:p>
          <a:p>
            <a:pPr lvl="1"/>
            <a:r>
              <a:rPr lang="en-US" dirty="0" smtClean="0"/>
              <a:t>Result of heat left over from formation and radioactive substances inside Earth that release energy</a:t>
            </a:r>
          </a:p>
          <a:p>
            <a:r>
              <a:rPr lang="en-US" dirty="0" smtClean="0"/>
              <a:t>Pressure</a:t>
            </a:r>
          </a:p>
          <a:p>
            <a:pPr lvl="1"/>
            <a:r>
              <a:rPr lang="en-US" dirty="0" smtClean="0"/>
              <a:t>Force pressing on an area</a:t>
            </a:r>
          </a:p>
          <a:p>
            <a:pPr lvl="1"/>
            <a:r>
              <a:rPr lang="en-US" dirty="0" smtClean="0"/>
              <a:t>Increases the deeper you go down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Layers of the Earth</a:t>
            </a:r>
            <a:endParaRPr lang="en-US" dirty="0"/>
          </a:p>
        </p:txBody>
      </p:sp>
      <p:pic>
        <p:nvPicPr>
          <p:cNvPr id="6" name="Picture 4" descr="C:\Users\Danielle\AppData\Local\Microsoft\Windows\INetCache\IE\N0XOK1RV\structure_of_the_earth_plate_tec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143000"/>
            <a:ext cx="6705600" cy="54178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Layer of solid rock that includes both dry land and ocean floor</a:t>
            </a:r>
          </a:p>
          <a:p>
            <a:r>
              <a:rPr lang="en-US" dirty="0" smtClean="0"/>
              <a:t>Includes soil and water</a:t>
            </a:r>
          </a:p>
          <a:p>
            <a:r>
              <a:rPr lang="en-US" dirty="0" smtClean="0"/>
              <a:t>Thickest at mountains</a:t>
            </a:r>
          </a:p>
          <a:p>
            <a:r>
              <a:rPr lang="en-US" dirty="0" smtClean="0"/>
              <a:t>Thinnest beneath the ocean</a:t>
            </a:r>
          </a:p>
          <a:p>
            <a:r>
              <a:rPr lang="en-US" dirty="0" smtClean="0"/>
              <a:t>Between 5-40 km thick</a:t>
            </a:r>
          </a:p>
          <a:p>
            <a:r>
              <a:rPr lang="en-US" dirty="0" smtClean="0"/>
              <a:t>Continental crust</a:t>
            </a:r>
          </a:p>
          <a:p>
            <a:pPr lvl="1"/>
            <a:r>
              <a:rPr lang="en-US" dirty="0" smtClean="0"/>
              <a:t>Consists mainly of rock such as granite</a:t>
            </a:r>
          </a:p>
          <a:p>
            <a:pPr lvl="1"/>
            <a:r>
              <a:rPr lang="en-US" dirty="0" smtClean="0"/>
              <a:t>Light color with a coarse texture</a:t>
            </a:r>
          </a:p>
          <a:p>
            <a:r>
              <a:rPr lang="en-US" dirty="0" smtClean="0"/>
              <a:t>Oceanic crust</a:t>
            </a:r>
          </a:p>
          <a:p>
            <a:pPr lvl="1"/>
            <a:r>
              <a:rPr lang="en-US" dirty="0" smtClean="0"/>
              <a:t>Consists mostly of rock such as basalt</a:t>
            </a:r>
          </a:p>
          <a:p>
            <a:pPr lvl="1"/>
            <a:r>
              <a:rPr lang="en-US" dirty="0" smtClean="0"/>
              <a:t>Dark rock with fine texture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Layer of hot rock that is still solid</a:t>
            </a:r>
          </a:p>
          <a:p>
            <a:r>
              <a:rPr lang="en-US" dirty="0" smtClean="0"/>
              <a:t>About 3000 km thick</a:t>
            </a:r>
          </a:p>
          <a:p>
            <a:r>
              <a:rPr lang="en-US" dirty="0" smtClean="0"/>
              <a:t>Lithosphere</a:t>
            </a:r>
          </a:p>
          <a:p>
            <a:pPr lvl="1"/>
            <a:r>
              <a:rPr lang="en-US" dirty="0" smtClean="0"/>
              <a:t>Rigid layer</a:t>
            </a:r>
          </a:p>
          <a:p>
            <a:pPr lvl="1"/>
            <a:r>
              <a:rPr lang="en-US" dirty="0" smtClean="0"/>
              <a:t>About 100 km thick</a:t>
            </a:r>
          </a:p>
          <a:p>
            <a:r>
              <a:rPr lang="en-US" dirty="0" err="1" smtClean="0"/>
              <a:t>Asthenosphere</a:t>
            </a:r>
            <a:endParaRPr lang="en-US" dirty="0" smtClean="0"/>
          </a:p>
          <a:p>
            <a:pPr lvl="1"/>
            <a:r>
              <a:rPr lang="en-US" dirty="0" smtClean="0"/>
              <a:t>Less rigid than rock above (softened road tar)</a:t>
            </a:r>
          </a:p>
          <a:p>
            <a:pPr lvl="1"/>
            <a:r>
              <a:rPr lang="en-US" dirty="0" smtClean="0"/>
              <a:t>Can bend like plastic</a:t>
            </a:r>
          </a:p>
          <a:p>
            <a:r>
              <a:rPr lang="en-US" dirty="0" smtClean="0"/>
              <a:t>Lower mantle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Made of metals of iron and nickel</a:t>
            </a:r>
          </a:p>
          <a:p>
            <a:r>
              <a:rPr lang="en-US" dirty="0" smtClean="0"/>
              <a:t>About 3,500 k thick</a:t>
            </a:r>
          </a:p>
          <a:p>
            <a:r>
              <a:rPr lang="en-US" dirty="0" smtClean="0"/>
              <a:t>Liquid outer core</a:t>
            </a:r>
          </a:p>
          <a:p>
            <a:pPr lvl="1"/>
            <a:r>
              <a:rPr lang="en-US" dirty="0" smtClean="0"/>
              <a:t>Layer of molten metal</a:t>
            </a:r>
          </a:p>
          <a:p>
            <a:r>
              <a:rPr lang="en-US" dirty="0" smtClean="0"/>
              <a:t>Solid inner core</a:t>
            </a:r>
          </a:p>
          <a:p>
            <a:pPr lvl="1"/>
            <a:r>
              <a:rPr lang="en-US" dirty="0" smtClean="0"/>
              <a:t>dense ball of solid metal</a:t>
            </a:r>
          </a:p>
          <a:p>
            <a:pPr lvl="1"/>
            <a:r>
              <a:rPr lang="en-US" dirty="0" smtClean="0"/>
              <a:t>Extreme pressure squeezes the atoms of iron and nickel so they cannot spread out and become liquid</a:t>
            </a:r>
          </a:p>
          <a:p>
            <a:pPr lvl="1"/>
            <a:r>
              <a:rPr lang="en-US" dirty="0" smtClean="0"/>
              <a:t>Core may also contain oxygen, sulfur and silicon</a:t>
            </a:r>
          </a:p>
          <a:p>
            <a:r>
              <a:rPr lang="en-US" dirty="0" smtClean="0"/>
              <a:t>Magnetic field</a:t>
            </a:r>
          </a:p>
          <a:p>
            <a:pPr lvl="1"/>
            <a:r>
              <a:rPr lang="en-US" dirty="0" smtClean="0"/>
              <a:t>Movements of liquid outer core create field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Convection Currents in Earth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Heat from core and mantle causes convection currents</a:t>
            </a:r>
          </a:p>
          <a:p>
            <a:r>
              <a:rPr lang="en-US" dirty="0" smtClean="0"/>
              <a:t>There are also convection currents in the core.</a:t>
            </a:r>
            <a:endParaRPr lang="en-US" dirty="0"/>
          </a:p>
        </p:txBody>
      </p:sp>
      <p:pic>
        <p:nvPicPr>
          <p:cNvPr id="6" name="Picture 2" descr="C:\Users\Danielle\AppData\Local\Microsoft\Windows\INetCache\IE\IU26G3DW\convection[2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01455" y="1905000"/>
            <a:ext cx="3553545" cy="35393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Continental Drift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Alfred Wegener</a:t>
            </a:r>
          </a:p>
          <a:p>
            <a:r>
              <a:rPr lang="en-US" dirty="0" smtClean="0"/>
              <a:t>Hypothesis: All continents were once joined together in a single landmass and have since drifted apart.</a:t>
            </a:r>
          </a:p>
          <a:p>
            <a:r>
              <a:rPr lang="en-US" dirty="0" smtClean="0"/>
              <a:t>Idea became know as continental drift</a:t>
            </a:r>
          </a:p>
          <a:p>
            <a:r>
              <a:rPr lang="en-US" dirty="0" smtClean="0"/>
              <a:t>Pangaea-existed about 300 million years ago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791</Words>
  <Application>Microsoft Office PowerPoint</Application>
  <PresentationFormat>On-screen Show (4:3)</PresentationFormat>
  <Paragraphs>128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Earth’s Interior</vt:lpstr>
      <vt:lpstr>Exploring Inside Earth</vt:lpstr>
      <vt:lpstr>How do the layers of Earth vary?</vt:lpstr>
      <vt:lpstr>Layers of the Earth</vt:lpstr>
      <vt:lpstr>Crust</vt:lpstr>
      <vt:lpstr>Mantle</vt:lpstr>
      <vt:lpstr>Core</vt:lpstr>
      <vt:lpstr>Convection Currents in Earth</vt:lpstr>
      <vt:lpstr>Continental Drift</vt:lpstr>
      <vt:lpstr>Evidence of Continental Drift</vt:lpstr>
      <vt:lpstr>Wegener’s Hypothesis Rejected</vt:lpstr>
      <vt:lpstr>Mid-Ocean Ridges</vt:lpstr>
      <vt:lpstr>Sea-Floor Spreading</vt:lpstr>
      <vt:lpstr>Evidence for Sea-Floor Spreading</vt:lpstr>
      <vt:lpstr>Subduction at Trenches</vt:lpstr>
      <vt:lpstr>Subduction</vt:lpstr>
      <vt:lpstr>Theory of Plate Tectonics</vt:lpstr>
      <vt:lpstr>Plate Boundaries</vt:lpstr>
      <vt:lpstr>Plate Boundaries</vt:lpstr>
      <vt:lpstr>Plate Boundaries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Earth’s Interior</dc:title>
  <dc:creator>Danielle latta</dc:creator>
  <cp:lastModifiedBy>Danielle latta</cp:lastModifiedBy>
  <cp:revision>8</cp:revision>
  <dcterms:created xsi:type="dcterms:W3CDTF">2018-03-24T21:52:23Z</dcterms:created>
  <dcterms:modified xsi:type="dcterms:W3CDTF">2018-03-28T23:11:07Z</dcterms:modified>
</cp:coreProperties>
</file>