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55F10-4C49-41F2-818D-DE90A535A65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882A0-3196-4FF8-965F-5C2CD5DB2C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D02-4DC4-4C4B-8826-74FD6849668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E20-30C6-46B6-897E-084BCD8C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D02-4DC4-4C4B-8826-74FD6849668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E20-30C6-46B6-897E-084BCD8C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D02-4DC4-4C4B-8826-74FD6849668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E20-30C6-46B6-897E-084BCD8C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D02-4DC4-4C4B-8826-74FD6849668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E20-30C6-46B6-897E-084BCD8C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D02-4DC4-4C4B-8826-74FD6849668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E20-30C6-46B6-897E-084BCD8C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D02-4DC4-4C4B-8826-74FD6849668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E20-30C6-46B6-897E-084BCD8C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D02-4DC4-4C4B-8826-74FD6849668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E20-30C6-46B6-897E-084BCD8C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D02-4DC4-4C4B-8826-74FD6849668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E20-30C6-46B6-897E-084BCD8C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D02-4DC4-4C4B-8826-74FD6849668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E20-30C6-46B6-897E-084BCD8C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D02-4DC4-4C4B-8826-74FD6849668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E20-30C6-46B6-897E-084BCD8C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D02-4DC4-4C4B-8826-74FD6849668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E20-30C6-46B6-897E-084BCD8C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0ED02-4DC4-4C4B-8826-74FD6849668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3E20-30C6-46B6-897E-084BCD8C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Living Things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Classification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more classification levels that two organisms share the more characteristics they have in common.</a:t>
            </a:r>
            <a:endParaRPr lang="en-US" dirty="0"/>
          </a:p>
        </p:txBody>
      </p:sp>
      <p:pic>
        <p:nvPicPr>
          <p:cNvPr id="6" name="Content Placeholder 5" descr="classification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38800" y="1447800"/>
            <a:ext cx="1233487" cy="427608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Taxonomic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Useful tools for determining the identity of organisms</a:t>
            </a:r>
          </a:p>
          <a:p>
            <a:r>
              <a:rPr lang="en-US" dirty="0" smtClean="0"/>
              <a:t>Series of paired statements that describe the physical characteristics of different organisms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Darwin’s Theory</a:t>
            </a:r>
          </a:p>
          <a:p>
            <a:r>
              <a:rPr lang="en-US" dirty="0" smtClean="0"/>
              <a:t>Galapagos Islands off of South America</a:t>
            </a:r>
          </a:p>
          <a:p>
            <a:r>
              <a:rPr lang="en-US" dirty="0" smtClean="0"/>
              <a:t>Studied finches who came from S.A. to the islands and changed a little over time in a process called evolution</a:t>
            </a:r>
          </a:p>
          <a:p>
            <a:r>
              <a:rPr lang="en-US" dirty="0" smtClean="0"/>
              <a:t>Shared a common ancestor and look at chemicals in cells (DNA)</a:t>
            </a:r>
          </a:p>
          <a:p>
            <a:r>
              <a:rPr lang="en-US" dirty="0" smtClean="0"/>
              <a:t>Ex: skunks and weasels</a:t>
            </a:r>
          </a:p>
        </p:txBody>
      </p:sp>
      <p:pic>
        <p:nvPicPr>
          <p:cNvPr id="5" name="Content Placeholder 4" descr="finche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00200"/>
            <a:ext cx="3731728" cy="336804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Domain Bacteria:</a:t>
            </a:r>
          </a:p>
          <a:p>
            <a:r>
              <a:rPr lang="en-US" dirty="0" smtClean="0"/>
              <a:t>Unicellular </a:t>
            </a:r>
          </a:p>
          <a:p>
            <a:r>
              <a:rPr lang="en-US" dirty="0" smtClean="0"/>
              <a:t>Prokaryotes: lack nuclei</a:t>
            </a:r>
          </a:p>
          <a:p>
            <a:r>
              <a:rPr lang="en-US" dirty="0" smtClean="0"/>
              <a:t>May be </a:t>
            </a:r>
            <a:r>
              <a:rPr lang="en-US" dirty="0" err="1" smtClean="0"/>
              <a:t>autotrophs</a:t>
            </a:r>
            <a:r>
              <a:rPr lang="en-US" dirty="0" smtClean="0"/>
              <a:t> or </a:t>
            </a:r>
            <a:r>
              <a:rPr lang="en-US" dirty="0" err="1" smtClean="0"/>
              <a:t>heterotrophs</a:t>
            </a:r>
            <a:endParaRPr lang="en-US" dirty="0" smtClean="0"/>
          </a:p>
          <a:p>
            <a:r>
              <a:rPr lang="en-US" dirty="0" smtClean="0"/>
              <a:t>Helpful or harmful</a:t>
            </a:r>
          </a:p>
        </p:txBody>
      </p:sp>
      <p:pic>
        <p:nvPicPr>
          <p:cNvPr id="5" name="Content Placeholder 4" descr="bacteria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4044" y="1752599"/>
            <a:ext cx="3439356" cy="289186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/>
              <a:t>Domain Achaea:</a:t>
            </a:r>
          </a:p>
          <a:p>
            <a:r>
              <a:rPr lang="en-US" dirty="0" smtClean="0"/>
              <a:t>Found in some of the most extreme environments like hot springs or vents in ocean floors</a:t>
            </a:r>
          </a:p>
          <a:p>
            <a:r>
              <a:rPr lang="en-US" dirty="0" smtClean="0"/>
              <a:t>Unicellular prokaryotes</a:t>
            </a:r>
          </a:p>
          <a:p>
            <a:r>
              <a:rPr lang="en-US" dirty="0" smtClean="0"/>
              <a:t>Can be </a:t>
            </a:r>
            <a:r>
              <a:rPr lang="en-US" dirty="0" err="1" smtClean="0"/>
              <a:t>autotrophs</a:t>
            </a:r>
            <a:r>
              <a:rPr lang="en-US" dirty="0" smtClean="0"/>
              <a:t> or </a:t>
            </a:r>
            <a:r>
              <a:rPr lang="en-US" dirty="0" err="1" smtClean="0"/>
              <a:t>heterotrophs</a:t>
            </a:r>
            <a:endParaRPr lang="en-US" dirty="0" smtClean="0"/>
          </a:p>
          <a:p>
            <a:r>
              <a:rPr lang="en-US" dirty="0" smtClean="0"/>
              <a:t>Differences in structure and chemical make up</a:t>
            </a:r>
            <a:endParaRPr lang="en-US" dirty="0"/>
          </a:p>
        </p:txBody>
      </p:sp>
      <p:pic>
        <p:nvPicPr>
          <p:cNvPr id="5" name="Content Placeholder 4" descr="archa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828800"/>
            <a:ext cx="3694552" cy="235346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</a:t>
            </a:r>
            <a:r>
              <a:rPr lang="en-US" dirty="0" err="1" smtClean="0"/>
              <a:t>Eukarya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Eukaryotes: organisms where cells contain nuclei</a:t>
            </a:r>
          </a:p>
          <a:p>
            <a:r>
              <a:rPr lang="en-US" dirty="0" smtClean="0"/>
              <a:t>4 Kingdoms:</a:t>
            </a:r>
          </a:p>
          <a:p>
            <a:pPr lvl="1"/>
            <a:r>
              <a:rPr lang="en-US" dirty="0" err="1" smtClean="0"/>
              <a:t>Protists</a:t>
            </a:r>
            <a:endParaRPr lang="en-US" dirty="0" smtClean="0"/>
          </a:p>
          <a:p>
            <a:pPr lvl="2"/>
            <a:r>
              <a:rPr lang="en-US" dirty="0" smtClean="0"/>
              <a:t>Don’t fit in other categories</a:t>
            </a:r>
          </a:p>
          <a:p>
            <a:pPr lvl="2"/>
            <a:r>
              <a:rPr lang="en-US" dirty="0" smtClean="0"/>
              <a:t>Most unicellular</a:t>
            </a:r>
          </a:p>
          <a:p>
            <a:pPr lvl="2"/>
            <a:r>
              <a:rPr lang="en-US" dirty="0" smtClean="0"/>
              <a:t>Auto- or </a:t>
            </a:r>
            <a:r>
              <a:rPr lang="en-US" dirty="0" err="1" smtClean="0"/>
              <a:t>heterotrophs</a:t>
            </a:r>
            <a:endParaRPr lang="en-US" dirty="0" smtClean="0"/>
          </a:p>
          <a:p>
            <a:pPr lvl="1"/>
            <a:r>
              <a:rPr lang="en-US" dirty="0" smtClean="0"/>
              <a:t>Fungi</a:t>
            </a:r>
          </a:p>
          <a:p>
            <a:pPr lvl="2"/>
            <a:r>
              <a:rPr lang="en-US" dirty="0" smtClean="0"/>
              <a:t>Molds, mushrooms, and mildew</a:t>
            </a:r>
          </a:p>
          <a:p>
            <a:pPr lvl="2"/>
            <a:r>
              <a:rPr lang="en-US" dirty="0" err="1" smtClean="0"/>
              <a:t>Heterotrophs</a:t>
            </a:r>
            <a:r>
              <a:rPr lang="en-US" dirty="0" smtClean="0"/>
              <a:t> and feed by absorbing nutrients from dead or decaying organisms</a:t>
            </a:r>
          </a:p>
          <a:p>
            <a:pPr lvl="2"/>
            <a:r>
              <a:rPr lang="en-US" dirty="0" smtClean="0"/>
              <a:t>Found almost everywhere on land</a:t>
            </a:r>
          </a:p>
          <a:p>
            <a:pPr lvl="2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Plants</a:t>
            </a:r>
          </a:p>
          <a:p>
            <a:pPr lvl="2"/>
            <a:r>
              <a:rPr lang="en-US" dirty="0" err="1" smtClean="0"/>
              <a:t>Multicellular</a:t>
            </a:r>
            <a:endParaRPr lang="en-US" dirty="0" smtClean="0"/>
          </a:p>
          <a:p>
            <a:pPr lvl="2"/>
            <a:r>
              <a:rPr lang="en-US" dirty="0" smtClean="0"/>
              <a:t>Most live on land</a:t>
            </a:r>
          </a:p>
          <a:p>
            <a:pPr lvl="2"/>
            <a:r>
              <a:rPr lang="en-US" dirty="0" err="1" smtClean="0"/>
              <a:t>autotrophs</a:t>
            </a:r>
            <a:endParaRPr lang="en-US" dirty="0" smtClean="0"/>
          </a:p>
          <a:p>
            <a:pPr lvl="1"/>
            <a:r>
              <a:rPr lang="en-US" dirty="0" smtClean="0"/>
              <a:t>Animals</a:t>
            </a:r>
          </a:p>
          <a:p>
            <a:pPr lvl="2"/>
            <a:r>
              <a:rPr lang="en-US" dirty="0" err="1" smtClean="0"/>
              <a:t>Multicellular</a:t>
            </a:r>
            <a:endParaRPr lang="en-US" dirty="0" smtClean="0"/>
          </a:p>
          <a:p>
            <a:pPr lvl="2"/>
            <a:r>
              <a:rPr lang="en-US" dirty="0" err="1" smtClean="0"/>
              <a:t>Heterotrophs</a:t>
            </a:r>
            <a:endParaRPr lang="en-US" dirty="0" smtClean="0"/>
          </a:p>
          <a:p>
            <a:pPr lvl="2"/>
            <a:r>
              <a:rPr lang="en-US" dirty="0" smtClean="0"/>
              <a:t>Different adaptations that allow them to locate food, capture it, eat it, and digest 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Ancient Atmosphere</a:t>
            </a:r>
          </a:p>
          <a:p>
            <a:pPr lvl="1"/>
            <a:r>
              <a:rPr lang="en-US" dirty="0" smtClean="0"/>
              <a:t>Nitrogen, water vapor, carbon dioxide, and methane</a:t>
            </a:r>
          </a:p>
          <a:p>
            <a:r>
              <a:rPr lang="en-US" dirty="0" smtClean="0"/>
              <a:t>Ancient Landscape</a:t>
            </a:r>
          </a:p>
          <a:p>
            <a:pPr lvl="1"/>
            <a:r>
              <a:rPr lang="en-US" dirty="0" smtClean="0"/>
              <a:t>Rugged rock</a:t>
            </a:r>
          </a:p>
          <a:p>
            <a:pPr lvl="1"/>
            <a:r>
              <a:rPr lang="en-US" dirty="0" smtClean="0"/>
              <a:t>No green</a:t>
            </a:r>
          </a:p>
          <a:p>
            <a:pPr lvl="1"/>
            <a:r>
              <a:rPr lang="en-US" dirty="0" smtClean="0"/>
              <a:t>Lightning flashes, thunder, howling winds, and waves pounding shore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 atmosphere</a:t>
            </a:r>
          </a:p>
          <a:p>
            <a:pPr lvl="1"/>
            <a:r>
              <a:rPr lang="en-US" dirty="0" smtClean="0"/>
              <a:t>Oxygen and nitrogen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/>
            <a:r>
              <a:rPr lang="en-US" dirty="0"/>
              <a:t>L</a:t>
            </a:r>
            <a:r>
              <a:rPr lang="en-US" dirty="0" smtClean="0"/>
              <a:t>ife appeared between 3.5- 4 billion years</a:t>
            </a:r>
          </a:p>
          <a:p>
            <a:pPr marL="914400" lvl="1" indent="-514350"/>
            <a:r>
              <a:rPr lang="en-US" dirty="0" smtClean="0"/>
              <a:t>No oxygen</a:t>
            </a:r>
          </a:p>
          <a:p>
            <a:pPr marL="914400" lvl="1" indent="-514350"/>
            <a:r>
              <a:rPr lang="en-US" dirty="0" smtClean="0"/>
              <a:t>Unicellular</a:t>
            </a:r>
          </a:p>
          <a:p>
            <a:pPr marL="914400" lvl="1" indent="-514350"/>
            <a:r>
              <a:rPr lang="en-US" dirty="0" smtClean="0"/>
              <a:t>Lived in ocean</a:t>
            </a:r>
          </a:p>
          <a:p>
            <a:pPr marL="914400" lvl="1" indent="-514350"/>
            <a:r>
              <a:rPr lang="en-US" dirty="0" smtClean="0"/>
              <a:t>Resembled </a:t>
            </a:r>
            <a:r>
              <a:rPr lang="en-US" dirty="0" err="1" smtClean="0"/>
              <a:t>Archaea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Heterotrophs</a:t>
            </a:r>
            <a:r>
              <a:rPr lang="en-US" dirty="0" smtClean="0"/>
              <a:t> that used chemicals in their surroundings</a:t>
            </a:r>
          </a:p>
          <a:p>
            <a:pPr marL="514350" indent="-514350"/>
            <a:r>
              <a:rPr lang="en-US" dirty="0" smtClean="0"/>
              <a:t>Miller and Urey</a:t>
            </a:r>
          </a:p>
          <a:p>
            <a:pPr marL="914400" lvl="1" indent="-514350"/>
            <a:r>
              <a:rPr lang="en-US" dirty="0" smtClean="0"/>
              <a:t>Recreated conditions of early Earth</a:t>
            </a:r>
          </a:p>
          <a:p>
            <a:pPr marL="914400" lvl="1" indent="-514350"/>
            <a:r>
              <a:rPr lang="en-US" dirty="0" smtClean="0"/>
              <a:t>Water and mixture of gases</a:t>
            </a:r>
          </a:p>
          <a:p>
            <a:pPr marL="914400" lvl="1" indent="-514350"/>
            <a:r>
              <a:rPr lang="en-US" dirty="0" smtClean="0"/>
              <a:t>No oxygen or unicellular organisms</a:t>
            </a:r>
          </a:p>
          <a:p>
            <a:pPr marL="914400" lvl="1" indent="-514350"/>
            <a:r>
              <a:rPr lang="en-US" dirty="0" smtClean="0"/>
              <a:t>Electric current</a:t>
            </a:r>
          </a:p>
          <a:p>
            <a:pPr marL="914400" lvl="1" indent="-514350"/>
            <a:r>
              <a:rPr lang="en-US" dirty="0" smtClean="0"/>
              <a:t>Weeks later dark fluid with small chemical units that could form proteins</a:t>
            </a:r>
            <a:endParaRPr lang="en-US" dirty="0"/>
          </a:p>
        </p:txBody>
      </p:sp>
      <p:pic>
        <p:nvPicPr>
          <p:cNvPr id="5" name="Content Placeholder 4" descr="miller and urrey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83213"/>
            <a:ext cx="4038600" cy="3759937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Fossil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Achaea-like organisms from between 3.4 to 3.5 billion years ago</a:t>
            </a:r>
          </a:p>
          <a:p>
            <a:r>
              <a:rPr lang="en-US" dirty="0" smtClean="0"/>
              <a:t>First cells used up chemicals available</a:t>
            </a:r>
          </a:p>
          <a:p>
            <a:r>
              <a:rPr lang="en-US" dirty="0" smtClean="0"/>
              <a:t>Some cells develop ability to make their own food so they produced oxygen.</a:t>
            </a:r>
          </a:p>
          <a:p>
            <a:r>
              <a:rPr lang="en-US" dirty="0" smtClean="0"/>
              <a:t>Levels of oxygen increased in atmosphere.</a:t>
            </a:r>
          </a:p>
          <a:p>
            <a:r>
              <a:rPr lang="en-US" dirty="0" smtClean="0"/>
              <a:t>There are still many unanswered questions about the origin of life.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Characteristics of Living Things (organisms)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Cellular organization</a:t>
            </a:r>
          </a:p>
          <a:p>
            <a:pPr lvl="1"/>
            <a:r>
              <a:rPr lang="en-US" dirty="0" smtClean="0"/>
              <a:t>Cell basic unit of structure and function</a:t>
            </a:r>
          </a:p>
          <a:p>
            <a:pPr lvl="1"/>
            <a:r>
              <a:rPr lang="en-US" dirty="0" smtClean="0"/>
              <a:t>Unicellular: single-celled organisms</a:t>
            </a:r>
          </a:p>
          <a:p>
            <a:pPr lvl="1"/>
            <a:r>
              <a:rPr lang="en-US" dirty="0" err="1" smtClean="0"/>
              <a:t>Multicellular</a:t>
            </a:r>
            <a:r>
              <a:rPr lang="en-US" dirty="0" smtClean="0"/>
              <a:t>: organisms composed of many cells</a:t>
            </a:r>
          </a:p>
          <a:p>
            <a:r>
              <a:rPr lang="en-US" dirty="0" smtClean="0"/>
              <a:t>Contains similar chemicals</a:t>
            </a:r>
          </a:p>
          <a:p>
            <a:pPr lvl="1"/>
            <a:r>
              <a:rPr lang="en-US" dirty="0" smtClean="0"/>
              <a:t>Most abundant chemical is water.</a:t>
            </a:r>
          </a:p>
          <a:p>
            <a:pPr lvl="1"/>
            <a:r>
              <a:rPr lang="en-US" dirty="0" smtClean="0"/>
              <a:t>Main energy source is carbohydrates.</a:t>
            </a:r>
          </a:p>
          <a:p>
            <a:pPr lvl="1"/>
            <a:r>
              <a:rPr lang="en-US" dirty="0" smtClean="0"/>
              <a:t>Building materials of cells are proteins and lipids</a:t>
            </a:r>
          </a:p>
          <a:p>
            <a:pPr lvl="1"/>
            <a:r>
              <a:rPr lang="en-US" dirty="0" smtClean="0"/>
              <a:t>Genetic material is nucleic acids</a:t>
            </a:r>
          </a:p>
          <a:p>
            <a:r>
              <a:rPr lang="en-US" dirty="0" smtClean="0"/>
              <a:t>Use energy</a:t>
            </a:r>
          </a:p>
          <a:p>
            <a:pPr lvl="1"/>
            <a:r>
              <a:rPr lang="en-US" dirty="0" smtClean="0"/>
              <a:t>Need to grow and repair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Living Things (organisms)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Respond to their surroundings</a:t>
            </a:r>
          </a:p>
          <a:p>
            <a:pPr lvl="1"/>
            <a:r>
              <a:rPr lang="en-US" dirty="0" smtClean="0"/>
              <a:t>Stimulus</a:t>
            </a:r>
          </a:p>
          <a:p>
            <a:pPr lvl="1"/>
            <a:r>
              <a:rPr lang="en-US" dirty="0" smtClean="0"/>
              <a:t>Response </a:t>
            </a:r>
          </a:p>
          <a:p>
            <a:r>
              <a:rPr lang="en-US" dirty="0" smtClean="0"/>
              <a:t>Grow and develop</a:t>
            </a:r>
          </a:p>
          <a:p>
            <a:pPr lvl="1"/>
            <a:r>
              <a:rPr lang="en-US" dirty="0" smtClean="0"/>
              <a:t>Growth is the process of becoming larger.</a:t>
            </a:r>
          </a:p>
          <a:p>
            <a:pPr lvl="1"/>
            <a:r>
              <a:rPr lang="en-US" dirty="0" smtClean="0"/>
              <a:t>Development is the process of change that occurs during an organism’s life to produce a more complex organism.</a:t>
            </a:r>
          </a:p>
          <a:p>
            <a:r>
              <a:rPr lang="en-US" dirty="0" smtClean="0"/>
              <a:t>Reproduce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Comes from Other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400 years ago, people believed that life could appear from nonliving material which is called spontaneous generation</a:t>
            </a:r>
          </a:p>
          <a:p>
            <a:r>
              <a:rPr lang="en-US" dirty="0" err="1" smtClean="0"/>
              <a:t>Redi’s</a:t>
            </a:r>
            <a:r>
              <a:rPr lang="en-US" dirty="0" smtClean="0"/>
              <a:t> Experiment</a:t>
            </a:r>
          </a:p>
          <a:p>
            <a:pPr lvl="1"/>
            <a:r>
              <a:rPr lang="en-US" dirty="0" smtClean="0"/>
              <a:t>Flies do not arise from decaying meat</a:t>
            </a:r>
          </a:p>
          <a:p>
            <a:pPr lvl="1"/>
            <a:r>
              <a:rPr lang="en-US" dirty="0" smtClean="0"/>
              <a:t>Manipulated variable: whether or not the jar was covered</a:t>
            </a:r>
          </a:p>
          <a:p>
            <a:pPr lvl="1"/>
            <a:r>
              <a:rPr lang="en-US" dirty="0" smtClean="0"/>
              <a:t>Conclude that rotting meat does not produce flies</a:t>
            </a:r>
          </a:p>
          <a:p>
            <a:r>
              <a:rPr lang="en-US" dirty="0" smtClean="0"/>
              <a:t>Pasteur’s Experiment</a:t>
            </a:r>
          </a:p>
          <a:p>
            <a:pPr lvl="1"/>
            <a:r>
              <a:rPr lang="en-US" dirty="0" smtClean="0"/>
              <a:t>New bacteria in broth appeared only when they were produced by existing bacteria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Redi’s</a:t>
            </a:r>
            <a:r>
              <a:rPr lang="en-US" dirty="0" smtClean="0"/>
              <a:t> Experiment</a:t>
            </a:r>
            <a:endParaRPr lang="en-US" dirty="0"/>
          </a:p>
        </p:txBody>
      </p:sp>
      <p:pic>
        <p:nvPicPr>
          <p:cNvPr id="4" name="Content Placeholder 3" descr="red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2112815"/>
            <a:ext cx="6248400" cy="33379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Pasteur’s Experiment</a:t>
            </a:r>
            <a:endParaRPr lang="en-US" dirty="0"/>
          </a:p>
        </p:txBody>
      </p:sp>
      <p:pic>
        <p:nvPicPr>
          <p:cNvPr id="4" name="Content Placeholder 3" descr="Pasteu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43459" y="1600200"/>
            <a:ext cx="4457081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Food</a:t>
            </a:r>
          </a:p>
          <a:p>
            <a:pPr lvl="1"/>
            <a:r>
              <a:rPr lang="en-US" dirty="0" err="1" smtClean="0"/>
              <a:t>Autotrophs</a:t>
            </a:r>
            <a:endParaRPr lang="en-US" dirty="0" smtClean="0"/>
          </a:p>
          <a:p>
            <a:pPr lvl="1"/>
            <a:r>
              <a:rPr lang="en-US" dirty="0" err="1" smtClean="0"/>
              <a:t>Heterotrophs</a:t>
            </a:r>
            <a:r>
              <a:rPr lang="en-US" dirty="0" smtClean="0"/>
              <a:t> </a:t>
            </a:r>
          </a:p>
          <a:p>
            <a:r>
              <a:rPr lang="en-US" dirty="0" smtClean="0"/>
              <a:t>Water is used:</a:t>
            </a:r>
          </a:p>
          <a:p>
            <a:pPr lvl="1"/>
            <a:r>
              <a:rPr lang="en-US" dirty="0" smtClean="0"/>
              <a:t>To obtain chemicals from their surroundings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break down food</a:t>
            </a:r>
          </a:p>
          <a:p>
            <a:pPr lvl="1"/>
            <a:r>
              <a:rPr lang="en-US" dirty="0" smtClean="0"/>
              <a:t>To grow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move substances in body</a:t>
            </a:r>
          </a:p>
          <a:p>
            <a:pPr lvl="1"/>
            <a:r>
              <a:rPr lang="en-US" dirty="0" smtClean="0"/>
              <a:t>To reproduce</a:t>
            </a:r>
          </a:p>
          <a:p>
            <a:pPr lvl="1"/>
            <a:r>
              <a:rPr lang="en-US" dirty="0" smtClean="0"/>
              <a:t>To carry away wastes</a:t>
            </a:r>
          </a:p>
          <a:p>
            <a:r>
              <a:rPr lang="en-US" dirty="0" smtClean="0"/>
              <a:t>Living space (limited on earth)</a:t>
            </a:r>
          </a:p>
          <a:p>
            <a:r>
              <a:rPr lang="en-US" dirty="0" smtClean="0"/>
              <a:t>Stable internal conditions (homeostasis)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Scientists Classify?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Classification: process of grouping things based on their similarities</a:t>
            </a:r>
          </a:p>
          <a:p>
            <a:r>
              <a:rPr lang="en-US" dirty="0" smtClean="0"/>
              <a:t>Why? Easier to study</a:t>
            </a:r>
          </a:p>
          <a:p>
            <a:r>
              <a:rPr lang="en-US" dirty="0" smtClean="0"/>
              <a:t>Taxonomy: study of how things are classified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System of Linnaeus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1750’s </a:t>
            </a:r>
            <a:r>
              <a:rPr lang="en-US" dirty="0" err="1" smtClean="0"/>
              <a:t>Carolus</a:t>
            </a:r>
            <a:r>
              <a:rPr lang="en-US" dirty="0" smtClean="0"/>
              <a:t> Linnaeus placed organisms in groups based on their observable features.</a:t>
            </a:r>
          </a:p>
          <a:p>
            <a:r>
              <a:rPr lang="en-US" dirty="0" smtClean="0"/>
              <a:t>Binomial nomenclature</a:t>
            </a:r>
          </a:p>
          <a:p>
            <a:pPr lvl="1"/>
            <a:r>
              <a:rPr lang="en-US" dirty="0" smtClean="0"/>
              <a:t>Genus: classification grouping that contains similar closely related organisms</a:t>
            </a:r>
          </a:p>
          <a:p>
            <a:pPr lvl="1"/>
            <a:r>
              <a:rPr lang="en-US" dirty="0" smtClean="0"/>
              <a:t>Species: group of similar organisms that can mate with each other and produce offspring that can also mate and reproduce</a:t>
            </a:r>
          </a:p>
          <a:p>
            <a:pPr lvl="2"/>
            <a:r>
              <a:rPr lang="en-US" dirty="0" smtClean="0"/>
              <a:t>Based on where it lives or its appearance</a:t>
            </a:r>
          </a:p>
          <a:p>
            <a:pPr lvl="1"/>
            <a:r>
              <a:rPr lang="en-US" dirty="0" smtClean="0"/>
              <a:t>First word capitalized</a:t>
            </a:r>
          </a:p>
          <a:p>
            <a:pPr lvl="1"/>
            <a:r>
              <a:rPr lang="en-US" dirty="0" smtClean="0"/>
              <a:t>Second word lowercase</a:t>
            </a:r>
          </a:p>
          <a:p>
            <a:pPr lvl="1"/>
            <a:r>
              <a:rPr lang="en-US" dirty="0" smtClean="0"/>
              <a:t>Italics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677</Words>
  <Application>Microsoft Office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Living Things</vt:lpstr>
      <vt:lpstr>Characteristics of Living Things (organisms) </vt:lpstr>
      <vt:lpstr>Characteristics of Living Things (organisms)</vt:lpstr>
      <vt:lpstr>Life Comes from Other Life</vt:lpstr>
      <vt:lpstr>Redi’s Experiment</vt:lpstr>
      <vt:lpstr>Pasteur’s Experiment</vt:lpstr>
      <vt:lpstr>Needs of Living Things</vt:lpstr>
      <vt:lpstr>Why do Scientists Classify?</vt:lpstr>
      <vt:lpstr>Naming System of Linnaeus</vt:lpstr>
      <vt:lpstr>Levels of Classification</vt:lpstr>
      <vt:lpstr>Taxonomic Keys</vt:lpstr>
      <vt:lpstr>Evolution</vt:lpstr>
      <vt:lpstr>Domains</vt:lpstr>
      <vt:lpstr>Domains</vt:lpstr>
      <vt:lpstr>Domain Eukarya</vt:lpstr>
      <vt:lpstr>Origin of Life</vt:lpstr>
      <vt:lpstr>Origin of Life</vt:lpstr>
      <vt:lpstr>Fossil Evidence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Things</dc:title>
  <dc:creator>Danielle latta</dc:creator>
  <cp:lastModifiedBy>Danielle latta</cp:lastModifiedBy>
  <cp:revision>7</cp:revision>
  <dcterms:created xsi:type="dcterms:W3CDTF">2018-03-24T23:29:23Z</dcterms:created>
  <dcterms:modified xsi:type="dcterms:W3CDTF">2018-03-28T23:23:28Z</dcterms:modified>
</cp:coreProperties>
</file>