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3C48-8D4B-4397-AE76-4BBFC5793494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968C-FB05-451B-B282-F06B6C527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3C48-8D4B-4397-AE76-4BBFC5793494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968C-FB05-451B-B282-F06B6C527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3C48-8D4B-4397-AE76-4BBFC5793494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968C-FB05-451B-B282-F06B6C527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3C48-8D4B-4397-AE76-4BBFC5793494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968C-FB05-451B-B282-F06B6C527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3C48-8D4B-4397-AE76-4BBFC5793494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968C-FB05-451B-B282-F06B6C527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3C48-8D4B-4397-AE76-4BBFC5793494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968C-FB05-451B-B282-F06B6C527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3C48-8D4B-4397-AE76-4BBFC5793494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968C-FB05-451B-B282-F06B6C527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3C48-8D4B-4397-AE76-4BBFC5793494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968C-FB05-451B-B282-F06B6C527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3C48-8D4B-4397-AE76-4BBFC5793494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968C-FB05-451B-B282-F06B6C527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3C48-8D4B-4397-AE76-4BBFC5793494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968C-FB05-451B-B282-F06B6C527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3C48-8D4B-4397-AE76-4BBFC5793494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1968C-FB05-451B-B282-F06B6C527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C3C48-8D4B-4397-AE76-4BBFC5793494}" type="datetimeFigureOut">
              <a:rPr lang="en-US" smtClean="0"/>
              <a:t>4/1/2018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1968C-FB05-451B-B282-F06B6C5274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Viruses and Bacteria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Bacteria Obtain Energy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Autotrophic and make their own energy</a:t>
            </a:r>
          </a:p>
          <a:p>
            <a:pPr lvl="1"/>
            <a:r>
              <a:rPr lang="en-US" dirty="0" smtClean="0"/>
              <a:t>From sun</a:t>
            </a:r>
          </a:p>
          <a:p>
            <a:pPr lvl="1"/>
            <a:r>
              <a:rPr lang="en-US" dirty="0" smtClean="0"/>
              <a:t>From chemicals in their environment</a:t>
            </a:r>
          </a:p>
          <a:p>
            <a:r>
              <a:rPr lang="en-US" dirty="0" smtClean="0"/>
              <a:t>Heterotrophic or can’t make their own food</a:t>
            </a:r>
          </a:p>
          <a:p>
            <a:pPr lvl="1"/>
            <a:r>
              <a:rPr lang="en-US" dirty="0" smtClean="0"/>
              <a:t>Consume other organisms like milk, meat, or decaying leaves</a:t>
            </a:r>
          </a:p>
          <a:p>
            <a:r>
              <a:rPr lang="en-US" dirty="0" smtClean="0"/>
              <a:t>Respiration-breaking down foods to produce energy</a:t>
            </a:r>
          </a:p>
          <a:p>
            <a:pPr lvl="1"/>
            <a:r>
              <a:rPr lang="en-US" dirty="0" smtClean="0"/>
              <a:t>Most need oxygen, but a few do not need oxygen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Asexual reproduction</a:t>
            </a:r>
          </a:p>
          <a:p>
            <a:pPr lvl="1"/>
            <a:r>
              <a:rPr lang="en-US" dirty="0" smtClean="0"/>
              <a:t>Process of only having one parent to produce offspring that is identical</a:t>
            </a:r>
          </a:p>
          <a:p>
            <a:pPr lvl="1"/>
            <a:r>
              <a:rPr lang="en-US" dirty="0" smtClean="0"/>
              <a:t>Binary fission-one cells divides into two identical cells</a:t>
            </a:r>
            <a:endParaRPr lang="en-US" dirty="0"/>
          </a:p>
        </p:txBody>
      </p:sp>
      <p:pic>
        <p:nvPicPr>
          <p:cNvPr id="5" name="Content Placeholder 4" descr="Binary-Fission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819400" y="3657600"/>
            <a:ext cx="5450728" cy="27432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Reproduction</a:t>
            </a:r>
            <a:endParaRPr lang="en-US" dirty="0"/>
          </a:p>
        </p:txBody>
      </p:sp>
      <p:pic>
        <p:nvPicPr>
          <p:cNvPr id="5" name="Content Placeholder 4" descr="350px-Conjugation.svg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600200"/>
            <a:ext cx="4081303" cy="369649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Sexual reproduction</a:t>
            </a:r>
          </a:p>
          <a:p>
            <a:pPr lvl="1"/>
            <a:r>
              <a:rPr lang="en-US" dirty="0" smtClean="0"/>
              <a:t>Process that involves two parents who combine their genetic material to produce a new organism that is different from parent</a:t>
            </a:r>
          </a:p>
          <a:p>
            <a:pPr lvl="1"/>
            <a:r>
              <a:rPr lang="en-US" dirty="0" smtClean="0"/>
              <a:t>Conjugation: bacterial transfers some of its genetic material into another bacterium through a thin, threadlike bridge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Endospore</a:t>
            </a:r>
            <a:r>
              <a:rPr lang="en-US" dirty="0" smtClean="0"/>
              <a:t> Production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Form when conditions in environment become unfavorable for growth</a:t>
            </a:r>
          </a:p>
          <a:p>
            <a:pPr lvl="1"/>
            <a:r>
              <a:rPr lang="en-US" dirty="0" smtClean="0"/>
              <a:t>Food sources disappear</a:t>
            </a:r>
          </a:p>
          <a:p>
            <a:pPr lvl="1"/>
            <a:r>
              <a:rPr lang="en-US" dirty="0" smtClean="0"/>
              <a:t>Water can dry up</a:t>
            </a:r>
          </a:p>
          <a:p>
            <a:pPr lvl="1"/>
            <a:r>
              <a:rPr lang="en-US" dirty="0" smtClean="0"/>
              <a:t>Temperature rises or falls</a:t>
            </a:r>
          </a:p>
          <a:p>
            <a:r>
              <a:rPr lang="en-US" dirty="0" err="1" smtClean="0"/>
              <a:t>Endospore</a:t>
            </a:r>
            <a:endParaRPr lang="en-US" dirty="0" smtClean="0"/>
          </a:p>
          <a:p>
            <a:pPr lvl="1"/>
            <a:r>
              <a:rPr lang="en-US" dirty="0" smtClean="0"/>
              <a:t>Small, rounded, thick-walled resting cell that forms inside a bacterial cell</a:t>
            </a:r>
          </a:p>
          <a:p>
            <a:pPr lvl="1"/>
            <a:r>
              <a:rPr lang="en-US" dirty="0" smtClean="0"/>
              <a:t>Contains genetic material and some cytoplasm</a:t>
            </a:r>
          </a:p>
          <a:p>
            <a:pPr lvl="1"/>
            <a:r>
              <a:rPr lang="en-US" dirty="0" smtClean="0"/>
              <a:t>Can resist freezing, heating, and drying</a:t>
            </a:r>
          </a:p>
          <a:p>
            <a:pPr lvl="1"/>
            <a:r>
              <a:rPr lang="en-US" dirty="0" smtClean="0"/>
              <a:t>Can survive for many years</a:t>
            </a:r>
          </a:p>
          <a:p>
            <a:pPr lvl="1"/>
            <a:r>
              <a:rPr lang="en-US" dirty="0" smtClean="0"/>
              <a:t>Ex: botulism can survive if foods are not canned properly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Bacteria in 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Oxygen production</a:t>
            </a:r>
          </a:p>
          <a:p>
            <a:pPr lvl="1"/>
            <a:r>
              <a:rPr lang="en-US" dirty="0" smtClean="0"/>
              <a:t>Autotrophic bacteria release oxygen</a:t>
            </a:r>
          </a:p>
          <a:p>
            <a:r>
              <a:rPr lang="en-US" dirty="0" smtClean="0"/>
              <a:t>Food production</a:t>
            </a:r>
          </a:p>
          <a:p>
            <a:pPr lvl="1"/>
            <a:r>
              <a:rPr lang="en-US" dirty="0" smtClean="0"/>
              <a:t>Produce cheese, sauerkraut, pickles, apple cider, buttermilk, yogurt, sour cream, and cheeses</a:t>
            </a:r>
          </a:p>
          <a:p>
            <a:pPr lvl="1"/>
            <a:r>
              <a:rPr lang="en-US" dirty="0" smtClean="0"/>
              <a:t>Heating (pasteurization) and cooling kill bacteria</a:t>
            </a:r>
          </a:p>
          <a:p>
            <a:r>
              <a:rPr lang="en-US" dirty="0" smtClean="0"/>
              <a:t>Environmental recycling</a:t>
            </a:r>
          </a:p>
          <a:p>
            <a:pPr lvl="1"/>
            <a:r>
              <a:rPr lang="en-US" dirty="0" smtClean="0"/>
              <a:t>Decomposers break down dead organisms</a:t>
            </a:r>
          </a:p>
          <a:p>
            <a:pPr lvl="1"/>
            <a:r>
              <a:rPr lang="en-US" dirty="0" smtClean="0"/>
              <a:t>Nitrogen fixing bacteria</a:t>
            </a:r>
          </a:p>
          <a:p>
            <a:r>
              <a:rPr lang="en-US" dirty="0" smtClean="0"/>
              <a:t>Environmental cleanup (oil spills)</a:t>
            </a:r>
          </a:p>
          <a:p>
            <a:r>
              <a:rPr lang="en-US" dirty="0" smtClean="0"/>
              <a:t>Health and medicine</a:t>
            </a:r>
          </a:p>
          <a:p>
            <a:pPr lvl="1"/>
            <a:r>
              <a:rPr lang="en-US" dirty="0" smtClean="0"/>
              <a:t>Live in digestive system and make vitamins</a:t>
            </a:r>
          </a:p>
          <a:p>
            <a:pPr lvl="1"/>
            <a:r>
              <a:rPr lang="en-US" dirty="0" smtClean="0"/>
              <a:t>Manufacture bacteria to </a:t>
            </a:r>
            <a:r>
              <a:rPr lang="en-US" smtClean="0"/>
              <a:t>make insulin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Tiny, nonliving particle that enters and then reproduces inside a living cell</a:t>
            </a:r>
          </a:p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Not cells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 not use their own energy to grow or to respond to their surroundings</a:t>
            </a:r>
          </a:p>
          <a:p>
            <a:pPr lvl="1"/>
            <a:r>
              <a:rPr lang="en-US" dirty="0" smtClean="0"/>
              <a:t>Cannot make their own food, take in food, or produce wastes</a:t>
            </a:r>
          </a:p>
          <a:p>
            <a:pPr lvl="1"/>
            <a:r>
              <a:rPr lang="en-US" dirty="0" smtClean="0"/>
              <a:t>Multiply only inside a living cell (host</a:t>
            </a:r>
          </a:p>
          <a:p>
            <a:pPr lvl="1"/>
            <a:r>
              <a:rPr lang="en-US" dirty="0" smtClean="0"/>
              <a:t>Acts like a parasite and destroy living cell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Shapes: rod-shaped, round, bricks, threads, or bullets</a:t>
            </a:r>
          </a:p>
          <a:p>
            <a:r>
              <a:rPr lang="en-US" dirty="0" err="1" smtClean="0"/>
              <a:t>Bacteriophage</a:t>
            </a:r>
            <a:r>
              <a:rPr lang="en-US" dirty="0" smtClean="0"/>
              <a:t>: virus that infects bacteria</a:t>
            </a:r>
          </a:p>
          <a:p>
            <a:r>
              <a:rPr lang="en-US" dirty="0" smtClean="0"/>
              <a:t>Sizes</a:t>
            </a:r>
          </a:p>
          <a:p>
            <a:r>
              <a:rPr lang="en-US" dirty="0" smtClean="0"/>
              <a:t>20-200 nanometers</a:t>
            </a:r>
          </a:p>
          <a:p>
            <a:r>
              <a:rPr lang="en-US" dirty="0" smtClean="0"/>
              <a:t>Naming</a:t>
            </a:r>
          </a:p>
          <a:p>
            <a:pPr lvl="1"/>
            <a:r>
              <a:rPr lang="en-US" dirty="0" smtClean="0"/>
              <a:t>No binomial nomenclature</a:t>
            </a:r>
          </a:p>
          <a:p>
            <a:pPr lvl="1"/>
            <a:r>
              <a:rPr lang="en-US" dirty="0" smtClean="0"/>
              <a:t>Named after disease they cause</a:t>
            </a:r>
          </a:p>
          <a:p>
            <a:pPr lvl="1"/>
            <a:r>
              <a:rPr lang="en-US" dirty="0" smtClean="0"/>
              <a:t>Named after organism they infect</a:t>
            </a:r>
          </a:p>
          <a:p>
            <a:pPr lvl="1"/>
            <a:r>
              <a:rPr lang="en-US" dirty="0" smtClean="0"/>
              <a:t>Named for people who first identify them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Protein coat that protects</a:t>
            </a:r>
          </a:p>
          <a:p>
            <a:pPr lvl="1"/>
            <a:r>
              <a:rPr lang="en-US" dirty="0" smtClean="0"/>
              <a:t>Proteins on the outside allow virus to attach certain cells in host (lock and key)</a:t>
            </a:r>
          </a:p>
          <a:p>
            <a:r>
              <a:rPr lang="en-US" dirty="0"/>
              <a:t>I</a:t>
            </a:r>
            <a:r>
              <a:rPr lang="en-US" dirty="0" smtClean="0"/>
              <a:t>nner core made of genetic material</a:t>
            </a:r>
            <a:endParaRPr lang="en-US" dirty="0"/>
          </a:p>
        </p:txBody>
      </p:sp>
      <p:pic>
        <p:nvPicPr>
          <p:cNvPr id="5" name="Content Placeholder 4" descr="virus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19440" y="1219200"/>
            <a:ext cx="4624560" cy="481374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Viruses Multiple</a:t>
            </a:r>
            <a:endParaRPr lang="en-US" dirty="0"/>
          </a:p>
        </p:txBody>
      </p:sp>
      <p:pic>
        <p:nvPicPr>
          <p:cNvPr id="6" name="Content Placeholder 5" descr="viruss multipl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826" y="1600200"/>
            <a:ext cx="6336347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Active Virus</a:t>
            </a:r>
          </a:p>
          <a:p>
            <a:pPr lvl="1"/>
            <a:r>
              <a:rPr lang="en-US" dirty="0" smtClean="0"/>
              <a:t>Immediately goes into action</a:t>
            </a:r>
          </a:p>
          <a:p>
            <a:pPr lvl="1"/>
            <a:r>
              <a:rPr lang="en-US" dirty="0" smtClean="0"/>
              <a:t>Takes over cells function</a:t>
            </a:r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Hidden virus</a:t>
            </a:r>
          </a:p>
          <a:p>
            <a:pPr lvl="1"/>
            <a:r>
              <a:rPr lang="en-US" dirty="0" smtClean="0"/>
              <a:t>Genetic material becomes part of cell’s genetic material</a:t>
            </a:r>
          </a:p>
          <a:p>
            <a:pPr lvl="1"/>
            <a:r>
              <a:rPr lang="en-US" dirty="0" smtClean="0"/>
              <a:t>Does not appear to affect the cells functions and may stay in this inactive state for years</a:t>
            </a:r>
            <a:endParaRPr lang="en-US" dirty="0"/>
          </a:p>
          <a:p>
            <a:pPr lvl="1"/>
            <a:r>
              <a:rPr lang="en-US" dirty="0" smtClean="0"/>
              <a:t>Under certain conditions it will become active</a:t>
            </a:r>
          </a:p>
          <a:p>
            <a:pPr lvl="1"/>
            <a:r>
              <a:rPr lang="en-US" dirty="0" smtClean="0"/>
              <a:t>Ex: cold sores</a:t>
            </a:r>
          </a:p>
          <a:p>
            <a:pPr lvl="1"/>
            <a:r>
              <a:rPr lang="en-US" dirty="0" smtClean="0"/>
              <a:t>Stress or sunlight may activate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Viruses and the Living World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People: colds and AIDS</a:t>
            </a:r>
          </a:p>
          <a:p>
            <a:r>
              <a:rPr lang="en-US" dirty="0" smtClean="0"/>
              <a:t>Apple trees-apple </a:t>
            </a:r>
            <a:r>
              <a:rPr lang="en-US" dirty="0" err="1" smtClean="0"/>
              <a:t>mosiac</a:t>
            </a:r>
            <a:r>
              <a:rPr lang="en-US" dirty="0" smtClean="0"/>
              <a:t> virus and produces less fruit</a:t>
            </a:r>
          </a:p>
          <a:p>
            <a:r>
              <a:rPr lang="en-US" dirty="0" smtClean="0"/>
              <a:t>Pets: rabies and distemper</a:t>
            </a:r>
          </a:p>
          <a:p>
            <a:r>
              <a:rPr lang="en-US" dirty="0" smtClean="0"/>
              <a:t>Gene therapy</a:t>
            </a:r>
          </a:p>
          <a:p>
            <a:pPr lvl="1"/>
            <a:r>
              <a:rPr lang="en-US" dirty="0" smtClean="0"/>
              <a:t>Future medical treatment for cystic fibrosis</a:t>
            </a:r>
          </a:p>
          <a:p>
            <a:pPr lvl="1"/>
            <a:r>
              <a:rPr lang="en-US" dirty="0" smtClean="0"/>
              <a:t>Add or insert DNA into cells that need it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Unicellular</a:t>
            </a:r>
          </a:p>
          <a:p>
            <a:r>
              <a:rPr lang="en-US" dirty="0" smtClean="0"/>
              <a:t>Prokaryotic</a:t>
            </a:r>
          </a:p>
          <a:p>
            <a:pPr lvl="1"/>
            <a:r>
              <a:rPr lang="en-US" dirty="0" smtClean="0"/>
              <a:t>No nucleus</a:t>
            </a:r>
          </a:p>
          <a:p>
            <a:r>
              <a:rPr lang="en-US" dirty="0" smtClean="0"/>
              <a:t>Rigid cell wall</a:t>
            </a:r>
          </a:p>
          <a:p>
            <a:r>
              <a:rPr lang="en-US" dirty="0" smtClean="0"/>
              <a:t>Cytoplasm</a:t>
            </a:r>
          </a:p>
          <a:p>
            <a:r>
              <a:rPr lang="en-US" dirty="0" err="1" smtClean="0"/>
              <a:t>Ribosomes</a:t>
            </a:r>
            <a:r>
              <a:rPr lang="en-US" dirty="0" smtClean="0"/>
              <a:t>-make proteins</a:t>
            </a:r>
          </a:p>
          <a:p>
            <a:r>
              <a:rPr lang="en-US" dirty="0" smtClean="0"/>
              <a:t>Genetic material in cytoplasm</a:t>
            </a:r>
          </a:p>
          <a:p>
            <a:r>
              <a:rPr lang="en-US" dirty="0"/>
              <a:t>F</a:t>
            </a:r>
            <a:r>
              <a:rPr lang="en-US" dirty="0" smtClean="0"/>
              <a:t>lagellum-</a:t>
            </a:r>
          </a:p>
          <a:p>
            <a:pPr lvl="1"/>
            <a:r>
              <a:rPr lang="en-US" dirty="0" smtClean="0"/>
              <a:t>Movement</a:t>
            </a:r>
          </a:p>
          <a:p>
            <a:pPr lvl="1"/>
            <a:r>
              <a:rPr lang="en-US" dirty="0" smtClean="0"/>
              <a:t>Many, one or none</a:t>
            </a:r>
            <a:endParaRPr lang="en-US" dirty="0"/>
          </a:p>
        </p:txBody>
      </p:sp>
      <p:pic>
        <p:nvPicPr>
          <p:cNvPr id="6" name="Content Placeholder 5" descr="bacteria1_1_ori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43400" y="1524000"/>
            <a:ext cx="4419917" cy="346502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Shapes</a:t>
            </a:r>
          </a:p>
          <a:p>
            <a:pPr lvl="1"/>
            <a:r>
              <a:rPr lang="en-US" dirty="0" smtClean="0"/>
              <a:t>Spherical, rod-like, or spiral</a:t>
            </a:r>
          </a:p>
          <a:p>
            <a:r>
              <a:rPr lang="en-US" dirty="0" smtClean="0"/>
              <a:t>Sizes</a:t>
            </a:r>
          </a:p>
          <a:p>
            <a:pPr lvl="1"/>
            <a:r>
              <a:rPr lang="en-US" dirty="0" smtClean="0"/>
              <a:t>0.5 to 1 micrometer</a:t>
            </a:r>
            <a:endParaRPr lang="en-US" dirty="0"/>
          </a:p>
        </p:txBody>
      </p:sp>
      <p:pic>
        <p:nvPicPr>
          <p:cNvPr id="5" name="Content Placeholder 4" descr="bacteria shap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67200" y="1447800"/>
            <a:ext cx="4247967" cy="332813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519</Words>
  <Application>Microsoft Office PowerPoint</Application>
  <PresentationFormat>On-screen Show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Viruses and Bacteria</vt:lpstr>
      <vt:lpstr>Virus</vt:lpstr>
      <vt:lpstr>Virus</vt:lpstr>
      <vt:lpstr>Virus</vt:lpstr>
      <vt:lpstr>How Viruses Multiple</vt:lpstr>
      <vt:lpstr>Virus</vt:lpstr>
      <vt:lpstr>Viruses and the Living World</vt:lpstr>
      <vt:lpstr>Bacteria</vt:lpstr>
      <vt:lpstr>Bacteria</vt:lpstr>
      <vt:lpstr>How Bacteria Obtain Energy</vt:lpstr>
      <vt:lpstr>Reproduction</vt:lpstr>
      <vt:lpstr>Reproduction</vt:lpstr>
      <vt:lpstr>Endospore Production</vt:lpstr>
      <vt:lpstr>Role of Bacteria in Nature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Viruses and Bacteria</dc:title>
  <dc:creator>Danielle latta</dc:creator>
  <cp:lastModifiedBy>Danielle latta</cp:lastModifiedBy>
  <cp:revision>4</cp:revision>
  <dcterms:created xsi:type="dcterms:W3CDTF">2018-04-01T15:22:01Z</dcterms:created>
  <dcterms:modified xsi:type="dcterms:W3CDTF">2018-04-01T16:00:58Z</dcterms:modified>
</cp:coreProperties>
</file>