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64" y="-8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Math Code Words</a:t>
            </a:r>
          </a:p>
        </p:txBody>
      </p:sp>
      <p:sp>
        <p:nvSpPr>
          <p:cNvPr id="55" name="Shape 55"/>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b="1"/>
              <a:t>Addition-will give you a larger number (SUM)</a:t>
            </a:r>
          </a:p>
          <a:p>
            <a:pPr marL="457200" lvl="0" indent="-228600">
              <a:lnSpc>
                <a:spcPct val="100000"/>
              </a:lnSpc>
              <a:spcBef>
                <a:spcPts val="0"/>
              </a:spcBef>
              <a:spcAft>
                <a:spcPts val="0"/>
              </a:spcAft>
            </a:pPr>
            <a:r>
              <a:rPr lang="en"/>
              <a:t>Add</a:t>
            </a:r>
          </a:p>
          <a:p>
            <a:pPr marL="457200" lvl="0" indent="-228600">
              <a:lnSpc>
                <a:spcPct val="100000"/>
              </a:lnSpc>
              <a:spcBef>
                <a:spcPts val="0"/>
              </a:spcBef>
              <a:spcAft>
                <a:spcPts val="0"/>
              </a:spcAft>
            </a:pPr>
            <a:r>
              <a:rPr lang="en"/>
              <a:t>Perimeter</a:t>
            </a:r>
          </a:p>
          <a:p>
            <a:pPr marL="457200" lvl="0" indent="-228600">
              <a:lnSpc>
                <a:spcPct val="100000"/>
              </a:lnSpc>
              <a:spcBef>
                <a:spcPts val="0"/>
              </a:spcBef>
              <a:spcAft>
                <a:spcPts val="0"/>
              </a:spcAft>
            </a:pPr>
            <a:r>
              <a:rPr lang="en"/>
              <a:t>Altogether</a:t>
            </a:r>
          </a:p>
          <a:p>
            <a:pPr marL="457200" lvl="0" indent="-228600">
              <a:lnSpc>
                <a:spcPct val="100000"/>
              </a:lnSpc>
              <a:spcBef>
                <a:spcPts val="0"/>
              </a:spcBef>
              <a:spcAft>
                <a:spcPts val="0"/>
              </a:spcAft>
            </a:pPr>
            <a:r>
              <a:rPr lang="en"/>
              <a:t>spend/spent</a:t>
            </a:r>
          </a:p>
          <a:p>
            <a:pPr marL="457200" lvl="0" indent="-228600">
              <a:lnSpc>
                <a:spcPct val="100000"/>
              </a:lnSpc>
              <a:spcBef>
                <a:spcPts val="0"/>
              </a:spcBef>
              <a:spcAft>
                <a:spcPts val="0"/>
              </a:spcAft>
            </a:pPr>
            <a:r>
              <a:rPr lang="en"/>
              <a:t>Joined</a:t>
            </a:r>
          </a:p>
          <a:p>
            <a:pPr marL="457200" lvl="0" indent="-228600">
              <a:lnSpc>
                <a:spcPct val="100000"/>
              </a:lnSpc>
              <a:spcBef>
                <a:spcPts val="0"/>
              </a:spcBef>
              <a:spcAft>
                <a:spcPts val="0"/>
              </a:spcAft>
            </a:pPr>
            <a:r>
              <a:rPr lang="en"/>
              <a:t>Both</a:t>
            </a:r>
          </a:p>
          <a:p>
            <a:pPr marL="457200" lvl="0" indent="-228600">
              <a:lnSpc>
                <a:spcPct val="100000"/>
              </a:lnSpc>
              <a:spcBef>
                <a:spcPts val="0"/>
              </a:spcBef>
              <a:spcAft>
                <a:spcPts val="0"/>
              </a:spcAft>
            </a:pPr>
            <a:r>
              <a:rPr lang="en"/>
              <a:t>And (between 2 numbers)</a:t>
            </a:r>
          </a:p>
          <a:p>
            <a:pPr marL="457200" lvl="0" indent="-228600" rtl="0">
              <a:lnSpc>
                <a:spcPct val="100000"/>
              </a:lnSpc>
              <a:spcBef>
                <a:spcPts val="0"/>
              </a:spcBef>
              <a:spcAft>
                <a:spcPts val="0"/>
              </a:spcAft>
            </a:pPr>
            <a:r>
              <a:rPr lang="en"/>
              <a:t>In all</a:t>
            </a:r>
          </a:p>
          <a:p>
            <a:pPr marL="457200" lvl="0" indent="-228600" rtl="0">
              <a:lnSpc>
                <a:spcPct val="100000"/>
              </a:lnSpc>
              <a:spcBef>
                <a:spcPts val="0"/>
              </a:spcBef>
              <a:spcAft>
                <a:spcPts val="0"/>
              </a:spcAft>
            </a:pPr>
            <a:r>
              <a:rPr lang="en"/>
              <a:t>Total</a:t>
            </a:r>
          </a:p>
          <a:p>
            <a:pPr marL="457200" lvl="0" indent="-228600" rtl="0">
              <a:lnSpc>
                <a:spcPct val="100000"/>
              </a:lnSpc>
              <a:spcBef>
                <a:spcPts val="0"/>
              </a:spcBef>
              <a:spcAft>
                <a:spcPts val="0"/>
              </a:spcAft>
            </a:pPr>
            <a:r>
              <a:rPr lang="en"/>
              <a:t>Combined</a:t>
            </a:r>
          </a:p>
          <a:p>
            <a:pPr marL="457200" lvl="0" indent="-228600" rtl="0">
              <a:lnSpc>
                <a:spcPct val="100000"/>
              </a:lnSpc>
              <a:spcBef>
                <a:spcPts val="0"/>
              </a:spcBef>
              <a:spcAft>
                <a:spcPts val="0"/>
              </a:spcAft>
            </a:pPr>
            <a:r>
              <a:rPr lang="en"/>
              <a:t>Plus</a:t>
            </a:r>
          </a:p>
          <a:p>
            <a:pPr marL="457200" lvl="0" indent="-228600" rtl="0">
              <a:lnSpc>
                <a:spcPct val="100000"/>
              </a:lnSpc>
              <a:spcBef>
                <a:spcPts val="0"/>
              </a:spcBef>
              <a:spcAft>
                <a:spcPts val="0"/>
              </a:spcAft>
            </a:pPr>
            <a:r>
              <a:rPr lang="en"/>
              <a:t>Also</a:t>
            </a:r>
          </a:p>
          <a:p>
            <a:pPr marL="457200" lvl="0" indent="-228600">
              <a:lnSpc>
                <a:spcPct val="100000"/>
              </a:lnSpc>
              <a:spcBef>
                <a:spcPts val="0"/>
              </a:spcBef>
              <a:spcAft>
                <a:spcPts val="0"/>
              </a:spcAft>
            </a:pPr>
            <a:r>
              <a:rPr lang="en"/>
              <a:t>“More” before the question</a:t>
            </a:r>
          </a:p>
        </p:txBody>
      </p:sp>
      <p:sp>
        <p:nvSpPr>
          <p:cNvPr id="56" name="Shape 56"/>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b="1"/>
              <a:t>Subtraction-will give you a smaller number (DIFFERENCE)</a:t>
            </a:r>
          </a:p>
          <a:p>
            <a:pPr marL="457200" lvl="0" indent="-304800" rtl="0">
              <a:spcBef>
                <a:spcPts val="0"/>
              </a:spcBef>
              <a:buSzPct val="100000"/>
            </a:pPr>
            <a:r>
              <a:rPr lang="en" sz="1200"/>
              <a:t>Less</a:t>
            </a:r>
          </a:p>
          <a:p>
            <a:pPr marL="457200" lvl="0" indent="-304800" rtl="0">
              <a:spcBef>
                <a:spcPts val="0"/>
              </a:spcBef>
              <a:buSzPct val="100000"/>
            </a:pPr>
            <a:r>
              <a:rPr lang="en" sz="1200"/>
              <a:t>Less than</a:t>
            </a:r>
          </a:p>
          <a:p>
            <a:pPr marL="457200" lvl="0" indent="-304800" rtl="0">
              <a:spcBef>
                <a:spcPts val="0"/>
              </a:spcBef>
              <a:buSzPct val="100000"/>
            </a:pPr>
            <a:r>
              <a:rPr lang="en" sz="1200"/>
              <a:t>Fewer</a:t>
            </a:r>
          </a:p>
          <a:p>
            <a:pPr marL="457200" lvl="0" indent="-304800" rtl="0">
              <a:spcBef>
                <a:spcPts val="0"/>
              </a:spcBef>
              <a:buSzPct val="100000"/>
            </a:pPr>
            <a:r>
              <a:rPr lang="en" sz="1200"/>
              <a:t>Decrease</a:t>
            </a:r>
          </a:p>
          <a:p>
            <a:pPr marL="457200" lvl="0" indent="-304800" rtl="0">
              <a:spcBef>
                <a:spcPts val="0"/>
              </a:spcBef>
              <a:buSzPct val="100000"/>
            </a:pPr>
            <a:r>
              <a:rPr lang="en" sz="1200"/>
              <a:t>Gave</a:t>
            </a:r>
          </a:p>
          <a:p>
            <a:pPr marL="457200" lvl="0" indent="-304800" rtl="0">
              <a:spcBef>
                <a:spcPts val="0"/>
              </a:spcBef>
              <a:buSzPct val="100000"/>
            </a:pPr>
            <a:r>
              <a:rPr lang="en" sz="1200"/>
              <a:t>Reduce </a:t>
            </a:r>
          </a:p>
          <a:p>
            <a:pPr marL="457200" lvl="0" indent="-304800" rtl="0">
              <a:spcBef>
                <a:spcPts val="0"/>
              </a:spcBef>
              <a:buSzPct val="100000"/>
            </a:pPr>
            <a:r>
              <a:rPr lang="en" sz="1200"/>
              <a:t>Change</a:t>
            </a:r>
          </a:p>
          <a:p>
            <a:pPr marL="457200" lvl="0" indent="-304800" rtl="0">
              <a:spcBef>
                <a:spcPts val="0"/>
              </a:spcBef>
              <a:buSzPct val="100000"/>
            </a:pPr>
            <a:r>
              <a:rPr lang="en" sz="1200"/>
              <a:t>Off</a:t>
            </a:r>
          </a:p>
          <a:p>
            <a:pPr marL="457200" lvl="0" indent="-304800" rtl="0">
              <a:spcBef>
                <a:spcPts val="0"/>
              </a:spcBef>
              <a:buSzPct val="100000"/>
            </a:pPr>
            <a:r>
              <a:rPr lang="en" sz="1200"/>
              <a:t>Left</a:t>
            </a:r>
          </a:p>
          <a:p>
            <a:pPr marL="457200" lvl="0" indent="-304800" rtl="0">
              <a:spcBef>
                <a:spcPts val="0"/>
              </a:spcBef>
              <a:buSzPct val="100000"/>
            </a:pPr>
            <a:r>
              <a:rPr lang="en" sz="1200"/>
              <a:t>Minus</a:t>
            </a:r>
          </a:p>
          <a:p>
            <a:pPr marL="457200" lvl="0" indent="-304800" rtl="0">
              <a:spcBef>
                <a:spcPts val="0"/>
              </a:spcBef>
              <a:buSzPct val="100000"/>
            </a:pPr>
            <a:r>
              <a:rPr lang="en" sz="1200"/>
              <a:t>“Not” in the questions</a:t>
            </a:r>
          </a:p>
          <a:p>
            <a:pPr marL="457200" lvl="0" indent="-304800" rtl="0">
              <a:spcBef>
                <a:spcPts val="0"/>
              </a:spcBef>
              <a:buSzPct val="100000"/>
            </a:pPr>
            <a:r>
              <a:rPr lang="en" sz="1200"/>
              <a:t>How many more? Or How much more?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Math Code Words</a:t>
            </a:r>
          </a:p>
        </p:txBody>
      </p:sp>
      <p:sp>
        <p:nvSpPr>
          <p:cNvPr id="62" name="Shape 62"/>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b="1"/>
              <a:t>Multiplication-will give you a larger number (PRODUCT)</a:t>
            </a:r>
          </a:p>
          <a:p>
            <a:pPr marL="457200" lvl="0" indent="-228600" rtl="0">
              <a:spcBef>
                <a:spcPts val="0"/>
              </a:spcBef>
            </a:pPr>
            <a:r>
              <a:rPr lang="en"/>
              <a:t>Times</a:t>
            </a:r>
          </a:p>
          <a:p>
            <a:pPr marL="457200" lvl="0" indent="-228600" rtl="0">
              <a:spcBef>
                <a:spcPts val="0"/>
              </a:spcBef>
            </a:pPr>
            <a:r>
              <a:rPr lang="en"/>
              <a:t>Twice</a:t>
            </a:r>
          </a:p>
          <a:p>
            <a:pPr marL="457200" lvl="0" indent="-228600" rtl="0">
              <a:spcBef>
                <a:spcPts val="0"/>
              </a:spcBef>
            </a:pPr>
            <a:r>
              <a:rPr lang="en"/>
              <a:t>Area and volume</a:t>
            </a:r>
          </a:p>
          <a:p>
            <a:pPr marL="457200" lvl="0" indent="-228600" rtl="0">
              <a:spcBef>
                <a:spcPts val="0"/>
              </a:spcBef>
            </a:pPr>
            <a:r>
              <a:rPr lang="en"/>
              <a:t>“Each” before the question</a:t>
            </a:r>
          </a:p>
          <a:p>
            <a:pPr marL="457200" lvl="0" indent="-228600" rtl="0">
              <a:spcBef>
                <a:spcPts val="0"/>
              </a:spcBef>
            </a:pPr>
            <a:r>
              <a:rPr lang="en"/>
              <a:t>“Per” before the question</a:t>
            </a:r>
          </a:p>
          <a:p>
            <a:pPr marL="457200" lvl="0" indent="-228600" rtl="0">
              <a:spcBef>
                <a:spcPts val="0"/>
              </a:spcBef>
            </a:pPr>
            <a:r>
              <a:rPr lang="en"/>
              <a:t>“Every” before the question</a:t>
            </a:r>
          </a:p>
          <a:p>
            <a:pPr marL="457200" lvl="0" indent="-228600">
              <a:spcBef>
                <a:spcPts val="0"/>
              </a:spcBef>
            </a:pPr>
            <a:r>
              <a:rPr lang="en"/>
              <a:t>“One” before the question</a:t>
            </a:r>
          </a:p>
        </p:txBody>
      </p:sp>
      <p:sp>
        <p:nvSpPr>
          <p:cNvPr id="63" name="Shape 63"/>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b="1"/>
              <a:t>Division-will give you a smaller number (QUOTIENT)</a:t>
            </a:r>
          </a:p>
          <a:p>
            <a:pPr marL="457200" lvl="0" indent="-228600" rtl="0">
              <a:spcBef>
                <a:spcPts val="0"/>
              </a:spcBef>
            </a:pPr>
            <a:r>
              <a:rPr lang="en"/>
              <a:t>Separate</a:t>
            </a:r>
          </a:p>
          <a:p>
            <a:pPr marL="457200" lvl="0" indent="-228600" rtl="0">
              <a:spcBef>
                <a:spcPts val="0"/>
              </a:spcBef>
            </a:pPr>
            <a:r>
              <a:rPr lang="en"/>
              <a:t>Equal or equally</a:t>
            </a:r>
          </a:p>
          <a:p>
            <a:pPr marL="457200" lvl="0" indent="-228600" rtl="0">
              <a:spcBef>
                <a:spcPts val="0"/>
              </a:spcBef>
            </a:pPr>
            <a:r>
              <a:rPr lang="en"/>
              <a:t>Half</a:t>
            </a:r>
          </a:p>
          <a:p>
            <a:pPr marL="457200" lvl="0" indent="-228600" rtl="0">
              <a:spcBef>
                <a:spcPts val="0"/>
              </a:spcBef>
            </a:pPr>
            <a:r>
              <a:rPr lang="en"/>
              <a:t>Remainder</a:t>
            </a:r>
          </a:p>
          <a:p>
            <a:pPr marL="457200" lvl="0" indent="-228600" rtl="0">
              <a:spcBef>
                <a:spcPts val="0"/>
              </a:spcBef>
            </a:pPr>
            <a:r>
              <a:rPr lang="en"/>
              <a:t>Goes into</a:t>
            </a:r>
          </a:p>
          <a:p>
            <a:pPr marL="457200" lvl="0" indent="-228600" rtl="0">
              <a:spcBef>
                <a:spcPts val="0"/>
              </a:spcBef>
            </a:pPr>
            <a:r>
              <a:rPr lang="en"/>
              <a:t>Split</a:t>
            </a:r>
          </a:p>
          <a:p>
            <a:pPr marL="457200" lvl="0" indent="-228600" rtl="0">
              <a:spcBef>
                <a:spcPts val="0"/>
              </a:spcBef>
            </a:pPr>
            <a:r>
              <a:rPr lang="en"/>
              <a:t>“Each” in the question</a:t>
            </a:r>
          </a:p>
          <a:p>
            <a:pPr marL="457200" lvl="0" indent="-228600" rtl="0">
              <a:spcBef>
                <a:spcPts val="0"/>
              </a:spcBef>
            </a:pPr>
            <a:r>
              <a:rPr lang="en"/>
              <a:t>“Per” in the question</a:t>
            </a:r>
          </a:p>
          <a:p>
            <a:pPr marL="457200" lvl="0" indent="-228600" rtl="0">
              <a:spcBef>
                <a:spcPts val="0"/>
              </a:spcBef>
            </a:pPr>
            <a:r>
              <a:rPr lang="en"/>
              <a:t>“Every” in the question</a:t>
            </a:r>
          </a:p>
          <a:p>
            <a:pPr marL="457200" lvl="0" indent="-228600">
              <a:spcBef>
                <a:spcPts val="0"/>
              </a:spcBef>
            </a:pPr>
            <a:r>
              <a:rPr lang="en"/>
              <a:t>“One” in the question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Steps to Solve a Word Problem</a:t>
            </a:r>
          </a:p>
        </p:txBody>
      </p:sp>
      <p:sp>
        <p:nvSpPr>
          <p:cNvPr id="69" name="Shape 6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228600" rtl="0">
              <a:spcBef>
                <a:spcPts val="0"/>
              </a:spcBef>
              <a:buAutoNum type="arabicPeriod"/>
            </a:pPr>
            <a:r>
              <a:rPr lang="en"/>
              <a:t>Restate the question.</a:t>
            </a:r>
          </a:p>
          <a:p>
            <a:pPr marL="457200" lvl="0" indent="-228600" rtl="0">
              <a:spcBef>
                <a:spcPts val="0"/>
              </a:spcBef>
              <a:buAutoNum type="arabicPeriod"/>
            </a:pPr>
            <a:r>
              <a:rPr lang="en"/>
              <a:t>Answer the question.</a:t>
            </a:r>
          </a:p>
          <a:p>
            <a:pPr marL="457200" lvl="0" indent="-228600" rtl="0">
              <a:spcBef>
                <a:spcPts val="0"/>
              </a:spcBef>
              <a:buAutoNum type="arabicPeriod"/>
            </a:pPr>
            <a:r>
              <a:rPr lang="en"/>
              <a:t>Model.</a:t>
            </a:r>
          </a:p>
          <a:p>
            <a:pPr marL="457200" lvl="0" indent="-228600" rtl="0">
              <a:spcBef>
                <a:spcPts val="0"/>
              </a:spcBef>
              <a:buAutoNum type="arabicPeriod"/>
            </a:pPr>
            <a:r>
              <a:rPr lang="en"/>
              <a:t>Prove your answer using your math model and “math” words.</a:t>
            </a:r>
          </a:p>
          <a:p>
            <a:pPr marL="457200" lvl="0" indent="-228600" rtl="0">
              <a:spcBef>
                <a:spcPts val="0"/>
              </a:spcBef>
              <a:buAutoNum type="arabicPeriod"/>
            </a:pPr>
            <a:r>
              <a:rPr lang="en"/>
              <a:t>Take time to catch your mistakes.</a:t>
            </a:r>
          </a:p>
          <a:p>
            <a:pPr marL="914400" lvl="1" indent="-228600" rtl="0">
              <a:spcBef>
                <a:spcPts val="0"/>
              </a:spcBef>
              <a:buAutoNum type="alphaLcPeriod"/>
            </a:pPr>
            <a:r>
              <a:rPr lang="en"/>
              <a:t>Be sure you answered the question asked.</a:t>
            </a:r>
          </a:p>
          <a:p>
            <a:pPr marL="914400" lvl="1" indent="-228600" rtl="0">
              <a:spcBef>
                <a:spcPts val="0"/>
              </a:spcBef>
              <a:buAutoNum type="alphaLcPeriod"/>
            </a:pPr>
            <a:r>
              <a:rPr lang="en"/>
              <a:t>Is your answer reasonable?</a:t>
            </a:r>
          </a:p>
          <a:p>
            <a:pPr marL="914400" lvl="1" indent="-228600" rtl="0">
              <a:spcBef>
                <a:spcPts val="0"/>
              </a:spcBef>
              <a:buAutoNum type="alphaLcPeriod"/>
            </a:pPr>
            <a:r>
              <a:rPr lang="en"/>
              <a:t>Recheck your work.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CUBES</a:t>
            </a:r>
          </a:p>
        </p:txBody>
      </p:sp>
      <p:sp>
        <p:nvSpPr>
          <p:cNvPr id="75" name="Shape 75"/>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C-Circle the key numbers.</a:t>
            </a:r>
          </a:p>
          <a:p>
            <a:pPr lvl="0">
              <a:spcBef>
                <a:spcPts val="0"/>
              </a:spcBef>
              <a:buNone/>
            </a:pPr>
            <a:r>
              <a:rPr lang="en"/>
              <a:t>U-Underline the question.</a:t>
            </a:r>
          </a:p>
          <a:p>
            <a:pPr lvl="0">
              <a:spcBef>
                <a:spcPts val="0"/>
              </a:spcBef>
              <a:buNone/>
            </a:pPr>
            <a:r>
              <a:rPr lang="en"/>
              <a:t>B-Box the math action words.</a:t>
            </a:r>
          </a:p>
          <a:p>
            <a:pPr lvl="0">
              <a:spcBef>
                <a:spcPts val="0"/>
              </a:spcBef>
              <a:buNone/>
            </a:pPr>
            <a:r>
              <a:rPr lang="en"/>
              <a:t>E-Evaluate. (“What steps do I take?”)</a:t>
            </a:r>
          </a:p>
          <a:p>
            <a:pPr lvl="0">
              <a:spcBef>
                <a:spcPts val="0"/>
              </a:spcBef>
              <a:buNone/>
            </a:pPr>
            <a:r>
              <a:rPr lang="en"/>
              <a:t>S-Solve and check.</a:t>
            </a:r>
          </a:p>
        </p:txBody>
      </p:sp>
      <p:sp>
        <p:nvSpPr>
          <p:cNvPr id="76" name="Shape 76"/>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sz="1800"/>
              <a:t>Kelley belonged to a canoe club that had 18 canoes. They kept their canoes on trailers, each able to carry canoes 2 wide and 3 high.  If they have enough trailers for all canoes, how many trailers did they have?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Strategies</a:t>
            </a:r>
          </a:p>
        </p:txBody>
      </p:sp>
      <p:sp>
        <p:nvSpPr>
          <p:cNvPr id="82" name="Shape 8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228600" rtl="0">
              <a:spcBef>
                <a:spcPts val="0"/>
              </a:spcBef>
            </a:pPr>
            <a:r>
              <a:rPr lang="en"/>
              <a:t>Write a number sentence</a:t>
            </a:r>
          </a:p>
          <a:p>
            <a:pPr marL="457200" lvl="0" indent="-228600" rtl="0">
              <a:spcBef>
                <a:spcPts val="0"/>
              </a:spcBef>
            </a:pPr>
            <a:r>
              <a:rPr lang="en"/>
              <a:t>Draw a picture</a:t>
            </a:r>
          </a:p>
          <a:p>
            <a:pPr marL="457200" lvl="0" indent="-228600" rtl="0">
              <a:spcBef>
                <a:spcPts val="0"/>
              </a:spcBef>
            </a:pPr>
            <a:r>
              <a:rPr lang="en"/>
              <a:t>Look for a pattern</a:t>
            </a:r>
          </a:p>
          <a:p>
            <a:pPr marL="457200" lvl="0" indent="-228600" rtl="0">
              <a:spcBef>
                <a:spcPts val="0"/>
              </a:spcBef>
            </a:pPr>
            <a:r>
              <a:rPr lang="en"/>
              <a:t>Make an organized list</a:t>
            </a:r>
          </a:p>
          <a:p>
            <a:pPr marL="457200" lvl="0" indent="-228600" rtl="0">
              <a:spcBef>
                <a:spcPts val="0"/>
              </a:spcBef>
            </a:pPr>
            <a:r>
              <a:rPr lang="en"/>
              <a:t>Create a chart, table or graph</a:t>
            </a:r>
          </a:p>
          <a:p>
            <a:pPr marL="457200" lvl="0" indent="-228600" rtl="0">
              <a:spcBef>
                <a:spcPts val="0"/>
              </a:spcBef>
            </a:pPr>
            <a:r>
              <a:rPr lang="en"/>
              <a:t>Guess and check</a:t>
            </a:r>
          </a:p>
          <a:p>
            <a:pPr marL="457200" lvl="0" indent="-228600">
              <a:spcBef>
                <a:spcPts val="0"/>
              </a:spcBef>
            </a:pPr>
            <a:r>
              <a:rPr lang="en"/>
              <a:t>Work backwards</a:t>
            </a:r>
          </a:p>
        </p:txBody>
      </p:sp>
      <p:pic>
        <p:nvPicPr>
          <p:cNvPr id="83" name="Shape 83" descr="math strategies.png"/>
          <p:cNvPicPr preferRelativeResize="0"/>
          <p:nvPr/>
        </p:nvPicPr>
        <p:blipFill>
          <a:blip r:embed="rId3">
            <a:alphaModFix/>
          </a:blip>
          <a:stretch>
            <a:fillRect/>
          </a:stretch>
        </p:blipFill>
        <p:spPr>
          <a:xfrm>
            <a:off x="4368450" y="142250"/>
            <a:ext cx="3534700" cy="4593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Problems:</a:t>
            </a:r>
          </a:p>
        </p:txBody>
      </p:sp>
      <p:sp>
        <p:nvSpPr>
          <p:cNvPr id="89" name="Shape 8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228600" rtl="0">
              <a:spcBef>
                <a:spcPts val="0"/>
              </a:spcBef>
              <a:buAutoNum type="arabicPeriod"/>
            </a:pPr>
            <a:r>
              <a:rPr lang="en"/>
              <a:t>Caleb wants to rent a kayak.  Kayak rentals cost $14.50 for a half hour.  If  Caleb rents a kayak for one hour and forty-five minutes, how much will it cost him? </a:t>
            </a:r>
          </a:p>
          <a:p>
            <a:pPr marL="457200" lvl="0" indent="-228600">
              <a:spcBef>
                <a:spcPts val="0"/>
              </a:spcBef>
              <a:buAutoNum type="arabicPeriod"/>
            </a:pPr>
            <a:r>
              <a:rPr lang="en"/>
              <a:t>Jasmine wants to organize her books in order of most number of pages to least number of pages.  Jasmine's longest book has 396 pages and her shortest book has one-fourth as many pages as the longest.  If the book in the middle of her shelf has three times the number of pages of the shortest book, then how many pages does the middle book have?</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On-screen Show (16:9)</PresentationFormat>
  <Paragraphs>75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Math Code Words</vt:lpstr>
      <vt:lpstr>Math Code Words</vt:lpstr>
      <vt:lpstr>Steps to Solve a Word Problem</vt:lpstr>
      <vt:lpstr>CUBES</vt:lpstr>
      <vt:lpstr>Strategies</vt:lpstr>
      <vt:lpstr>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Code Words</dc:title>
  <dc:creator>Danielle latta</dc:creator>
  <cp:lastModifiedBy>Danielle latta</cp:lastModifiedBy>
  <cp:revision>1</cp:revision>
  <dcterms:modified xsi:type="dcterms:W3CDTF">2017-10-15T14:52:56Z</dcterms:modified>
</cp:coreProperties>
</file>